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68" r:id="rId7"/>
    <p:sldId id="285" r:id="rId8"/>
    <p:sldId id="273" r:id="rId9"/>
    <p:sldId id="284" r:id="rId10"/>
    <p:sldId id="271" r:id="rId11"/>
    <p:sldId id="283" r:id="rId12"/>
    <p:sldId id="279" r:id="rId13"/>
    <p:sldId id="286" r:id="rId14"/>
    <p:sldId id="281" r:id="rId15"/>
    <p:sldId id="287" r:id="rId16"/>
    <p:sldId id="288" r:id="rId17"/>
    <p:sldId id="289" r:id="rId18"/>
    <p:sldId id="282" r:id="rId19"/>
    <p:sldId id="259" r:id="rId20"/>
    <p:sldId id="276" r:id="rId21"/>
    <p:sldId id="280" r:id="rId22"/>
  </p:sldIdLst>
  <p:sldSz cx="18288000" cy="10287000"/>
  <p:notesSz cx="6858000" cy="9144000"/>
  <p:embeddedFontLst>
    <p:embeddedFont>
      <p:font typeface="Arimo" panose="020B0604020202020204" charset="0"/>
      <p:regular r:id="rId23"/>
    </p:embeddedFont>
    <p:embeddedFont>
      <p:font typeface="Arimo Bold" panose="020B0604020202020204" charset="0"/>
      <p:regular r:id="rId24"/>
    </p:embeddedFont>
    <p:embeddedFont>
      <p:font typeface="Georgia" panose="02040502050405020303" pitchFamily="18" charset="0"/>
      <p:regular r:id="rId25"/>
      <p:bold r:id="rId26"/>
      <p:italic r:id="rId27"/>
      <p:boldItalic r:id="rId28"/>
    </p:embeddedFont>
    <p:embeddedFont>
      <p:font typeface="Roca One" panose="020B0604020202020204" charset="0"/>
      <p:regular r:id="rId29"/>
    </p:embeddedFont>
    <p:embeddedFont>
      <p:font typeface="Roca One Bold" panose="020B0604020202020204" charset="0"/>
      <p:regular r:id="rId30"/>
    </p:embeddedFont>
    <p:embeddedFont>
      <p:font typeface="Tahoma" panose="020B0604030504040204" pitchFamily="3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p15:clr>
            <a:srgbClr val="A4A3A4"/>
          </p15:clr>
        </p15:guide>
        <p15:guide id="3" orient="horz"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3295A7-EF8F-434D-8C7C-C5E02F5D3A0F}" v="582" dt="2025-03-18T13:25:20.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180" y="90"/>
      </p:cViewPr>
      <p:guideLst>
        <p:guide pos="2880"/>
        <p:guide orient="horz" pos="32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mailto:Picnic-nghsseniorevents2025@gmail.co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7.emf"/><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mailto:crawfod2@gcsnc.com" TargetMode="External"/><Relationship Id="rId7" Type="http://schemas.openxmlformats.org/officeDocument/2006/relationships/hyperlink" Target="mailto:cunninj4@gcsnc.com"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hyperlink" Target="mailto:guthrik@gcsnc.com" TargetMode="External"/><Relationship Id="rId5" Type="http://schemas.openxmlformats.org/officeDocument/2006/relationships/hyperlink" Target="mailto:elliotk@gcsnc.com" TargetMode="External"/><Relationship Id="rId4" Type="http://schemas.openxmlformats.org/officeDocument/2006/relationships/hyperlink" Target="mailto:williak19@gcsnc.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endParaRPr lang="en-US"/>
          </a:p>
        </p:txBody>
      </p:sp>
      <p:sp>
        <p:nvSpPr>
          <p:cNvPr id="3" name="TextBox 3"/>
          <p:cNvSpPr txBox="1"/>
          <p:nvPr/>
        </p:nvSpPr>
        <p:spPr>
          <a:xfrm>
            <a:off x="4264285" y="2938420"/>
            <a:ext cx="9759431" cy="4174797"/>
          </a:xfrm>
          <a:prstGeom prst="rect">
            <a:avLst/>
          </a:prstGeom>
        </p:spPr>
        <p:txBody>
          <a:bodyPr lIns="0" tIns="0" rIns="0" bIns="0" rtlCol="0" anchor="t">
            <a:spAutoFit/>
          </a:bodyPr>
          <a:lstStyle/>
          <a:p>
            <a:pPr algn="ctr">
              <a:lnSpc>
                <a:spcPts val="16059"/>
              </a:lnSpc>
            </a:pPr>
            <a:r>
              <a:rPr lang="en-US" sz="14599" spc="437" dirty="0">
                <a:solidFill>
                  <a:srgbClr val="EBEFFE"/>
                </a:solidFill>
                <a:latin typeface="Roca One"/>
              </a:rPr>
              <a:t>Northern</a:t>
            </a:r>
          </a:p>
          <a:p>
            <a:pPr algn="ctr">
              <a:lnSpc>
                <a:spcPts val="16059"/>
              </a:lnSpc>
            </a:pPr>
            <a:r>
              <a:rPr lang="en-US" sz="14599" spc="437" dirty="0">
                <a:solidFill>
                  <a:srgbClr val="EBEFFE"/>
                </a:solidFill>
                <a:latin typeface="Roca One"/>
              </a:rPr>
              <a:t>Lights II</a:t>
            </a:r>
          </a:p>
        </p:txBody>
      </p:sp>
      <p:sp>
        <p:nvSpPr>
          <p:cNvPr id="4" name="TextBox 4"/>
          <p:cNvSpPr txBox="1"/>
          <p:nvPr/>
        </p:nvSpPr>
        <p:spPr>
          <a:xfrm>
            <a:off x="3656931" y="1085490"/>
            <a:ext cx="10472170" cy="862330"/>
          </a:xfrm>
          <a:prstGeom prst="rect">
            <a:avLst/>
          </a:prstGeom>
        </p:spPr>
        <p:txBody>
          <a:bodyPr lIns="0" tIns="0" rIns="0" bIns="0" rtlCol="0" anchor="t">
            <a:spAutoFit/>
          </a:bodyPr>
          <a:lstStyle/>
          <a:p>
            <a:pPr algn="ctr">
              <a:lnSpc>
                <a:spcPts val="3380"/>
              </a:lnSpc>
            </a:pPr>
            <a:r>
              <a:rPr lang="en-US" sz="2600" spc="520">
                <a:solidFill>
                  <a:srgbClr val="EBEFFE"/>
                </a:solidFill>
                <a:latin typeface="Arimo"/>
              </a:rPr>
              <a:t>NGHS STUDENT </a:t>
            </a:r>
          </a:p>
          <a:p>
            <a:pPr algn="ctr">
              <a:lnSpc>
                <a:spcPts val="3380"/>
              </a:lnSpc>
            </a:pPr>
            <a:r>
              <a:rPr lang="en-US" sz="2600" spc="520">
                <a:solidFill>
                  <a:srgbClr val="EBEFFE"/>
                </a:solidFill>
                <a:latin typeface="Arimo"/>
              </a:rPr>
              <a:t>SERVICES DEPARTMENT PRESENTS</a:t>
            </a:r>
          </a:p>
        </p:txBody>
      </p:sp>
      <p:sp>
        <p:nvSpPr>
          <p:cNvPr id="5" name="TextBox 5"/>
          <p:cNvSpPr txBox="1"/>
          <p:nvPr/>
        </p:nvSpPr>
        <p:spPr>
          <a:xfrm>
            <a:off x="3587303" y="8184888"/>
            <a:ext cx="11113394" cy="513080"/>
          </a:xfrm>
          <a:prstGeom prst="rect">
            <a:avLst/>
          </a:prstGeom>
        </p:spPr>
        <p:txBody>
          <a:bodyPr lIns="0" tIns="0" rIns="0" bIns="0" rtlCol="0" anchor="t">
            <a:spAutoFit/>
          </a:bodyPr>
          <a:lstStyle/>
          <a:p>
            <a:pPr algn="ctr">
              <a:lnSpc>
                <a:spcPts val="4029"/>
              </a:lnSpc>
            </a:pPr>
            <a:r>
              <a:rPr lang="en-US" sz="3099" spc="402">
                <a:solidFill>
                  <a:srgbClr val="EBEFFE"/>
                </a:solidFill>
                <a:latin typeface="Arimo"/>
              </a:rPr>
              <a:t>SPOTLIGHTING ALL THINGS SENIOR YEAR</a:t>
            </a:r>
          </a:p>
        </p:txBody>
      </p:sp>
      <p:sp>
        <p:nvSpPr>
          <p:cNvPr id="6" name="Freeform 6"/>
          <p:cNvSpPr/>
          <p:nvPr/>
        </p:nvSpPr>
        <p:spPr>
          <a:xfrm>
            <a:off x="8893016" y="7057654"/>
            <a:ext cx="501969" cy="578889"/>
          </a:xfrm>
          <a:custGeom>
            <a:avLst/>
            <a:gdLst/>
            <a:ahLst/>
            <a:cxnLst/>
            <a:rect l="l" t="t" r="r" b="b"/>
            <a:pathLst>
              <a:path w="501969" h="578889">
                <a:moveTo>
                  <a:pt x="0" y="0"/>
                </a:moveTo>
                <a:lnTo>
                  <a:pt x="501968" y="0"/>
                </a:lnTo>
                <a:lnTo>
                  <a:pt x="501968" y="578889"/>
                </a:lnTo>
                <a:lnTo>
                  <a:pt x="0" y="578889"/>
                </a:lnTo>
                <a:lnTo>
                  <a:pt x="0" y="0"/>
                </a:lnTo>
                <a:close/>
              </a:path>
            </a:pathLst>
          </a:custGeom>
          <a:blipFill>
            <a:blip r:embed="rId3">
              <a:extLst>
                <a:ext uri="{96DAC541-7B7A-43D3-8B79-37D633B846F1}">
                  <asvg:svgBlip xmlns:asvg="http://schemas.microsoft.com/office/drawing/2016/SVG/main" r:embed="rId4"/>
                </a:ext>
              </a:extLst>
            </a:blip>
            <a:stretch>
              <a:fillRect t="-4" b="-4"/>
            </a:stretch>
          </a:blipFill>
        </p:spPr>
        <p:txBody>
          <a:bodyPr/>
          <a:lstStyle/>
          <a:p>
            <a:endParaRPr lang="en-US"/>
          </a:p>
        </p:txBody>
      </p:sp>
      <p:sp>
        <p:nvSpPr>
          <p:cNvPr id="7" name="AutoShape 7"/>
          <p:cNvSpPr/>
          <p:nvPr/>
        </p:nvSpPr>
        <p:spPr>
          <a:xfrm>
            <a:off x="3587303" y="7347098"/>
            <a:ext cx="5009882" cy="35417"/>
          </a:xfrm>
          <a:prstGeom prst="rect">
            <a:avLst/>
          </a:prstGeom>
          <a:solidFill>
            <a:srgbClr val="EBEFFE"/>
          </a:solidFill>
        </p:spPr>
        <p:txBody>
          <a:bodyPr/>
          <a:lstStyle/>
          <a:p>
            <a:endParaRPr lang="en-US"/>
          </a:p>
        </p:txBody>
      </p:sp>
      <p:sp>
        <p:nvSpPr>
          <p:cNvPr id="8" name="AutoShape 8"/>
          <p:cNvSpPr/>
          <p:nvPr/>
        </p:nvSpPr>
        <p:spPr>
          <a:xfrm>
            <a:off x="9690815" y="7347098"/>
            <a:ext cx="5009882" cy="35417"/>
          </a:xfrm>
          <a:prstGeom prst="rect">
            <a:avLst/>
          </a:prstGeom>
          <a:solidFill>
            <a:srgbClr val="EBEFFE"/>
          </a:solid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a:extLst>
            <a:ext uri="{FF2B5EF4-FFF2-40B4-BE49-F238E27FC236}">
              <a16:creationId xmlns:a16="http://schemas.microsoft.com/office/drawing/2014/main" id="{D908D653-8DAB-C5CD-94FF-75F53F050881}"/>
            </a:ext>
          </a:extLst>
        </p:cNvPr>
        <p:cNvGrpSpPr/>
        <p:nvPr/>
      </p:nvGrpSpPr>
      <p:grpSpPr>
        <a:xfrm>
          <a:off x="0" y="0"/>
          <a:ext cx="0" cy="0"/>
          <a:chOff x="0" y="0"/>
          <a:chExt cx="0" cy="0"/>
        </a:xfrm>
      </p:grpSpPr>
      <p:pic>
        <p:nvPicPr>
          <p:cNvPr id="3" name="Picture 3">
            <a:extLst>
              <a:ext uri="{FF2B5EF4-FFF2-40B4-BE49-F238E27FC236}">
                <a16:creationId xmlns:a16="http://schemas.microsoft.com/office/drawing/2014/main" id="{0B169AB2-4B85-FDF2-1A73-CAF1DAB4BB7C}"/>
              </a:ext>
            </a:extLst>
          </p:cNvPr>
          <p:cNvPicPr>
            <a:picLocks noChangeAspect="1"/>
          </p:cNvPicPr>
          <p:nvPr/>
        </p:nvPicPr>
        <p:blipFill>
          <a:blip r:embed="rId2"/>
          <a:srcRect t="982" b="982"/>
          <a:stretch>
            <a:fillRect/>
          </a:stretch>
        </p:blipFill>
        <p:spPr>
          <a:xfrm>
            <a:off x="-1065655" y="2647020"/>
            <a:ext cx="6475855" cy="5657850"/>
          </a:xfrm>
          <a:prstGeom prst="rect">
            <a:avLst/>
          </a:prstGeom>
        </p:spPr>
      </p:pic>
      <p:sp>
        <p:nvSpPr>
          <p:cNvPr id="5" name="AutoShape 5">
            <a:extLst>
              <a:ext uri="{FF2B5EF4-FFF2-40B4-BE49-F238E27FC236}">
                <a16:creationId xmlns:a16="http://schemas.microsoft.com/office/drawing/2014/main" id="{179734DC-AD3B-EA13-0F1A-381A527BF012}"/>
              </a:ext>
            </a:extLst>
          </p:cNvPr>
          <p:cNvSpPr/>
          <p:nvPr/>
        </p:nvSpPr>
        <p:spPr>
          <a:xfrm rot="610892">
            <a:off x="11637235" y="-2664164"/>
            <a:ext cx="16215697" cy="12639281"/>
          </a:xfrm>
          <a:prstGeom prst="rect">
            <a:avLst/>
          </a:prstGeom>
          <a:solidFill>
            <a:srgbClr val="EBEFFE"/>
          </a:solidFill>
        </p:spPr>
        <p:txBody>
          <a:bodyPr/>
          <a:lstStyle/>
          <a:p>
            <a:endParaRPr lang="en-US"/>
          </a:p>
        </p:txBody>
      </p:sp>
      <p:pic>
        <p:nvPicPr>
          <p:cNvPr id="6146" name="Picture 2">
            <a:extLst>
              <a:ext uri="{FF2B5EF4-FFF2-40B4-BE49-F238E27FC236}">
                <a16:creationId xmlns:a16="http://schemas.microsoft.com/office/drawing/2014/main" id="{DA2E1985-BFD1-630D-C547-9BD18E2F91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0500"/>
            <a:ext cx="13439775" cy="987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163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a:extLst>
            <a:ext uri="{FF2B5EF4-FFF2-40B4-BE49-F238E27FC236}">
              <a16:creationId xmlns:a16="http://schemas.microsoft.com/office/drawing/2014/main" id="{F56094FF-4A98-EEB6-72FC-2AC0A864A5F2}"/>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D27D64C1-CF68-1A48-B6F9-FC2D99D1C073}"/>
              </a:ext>
            </a:extLst>
          </p:cNvPr>
          <p:cNvSpPr/>
          <p:nvPr/>
        </p:nvSpPr>
        <p:spPr>
          <a:xfrm rot="610892">
            <a:off x="3862260" y="-4153315"/>
            <a:ext cx="16215697" cy="17554557"/>
          </a:xfrm>
          <a:prstGeom prst="rect">
            <a:avLst/>
          </a:prstGeom>
          <a:solidFill>
            <a:srgbClr val="EBEFFE"/>
          </a:solidFill>
        </p:spPr>
        <p:txBody>
          <a:bodyPr/>
          <a:lstStyle/>
          <a:p>
            <a:endParaRPr lang="en-US" dirty="0"/>
          </a:p>
        </p:txBody>
      </p:sp>
      <p:graphicFrame>
        <p:nvGraphicFramePr>
          <p:cNvPr id="8" name="Table 7">
            <a:extLst>
              <a:ext uri="{FF2B5EF4-FFF2-40B4-BE49-F238E27FC236}">
                <a16:creationId xmlns:a16="http://schemas.microsoft.com/office/drawing/2014/main" id="{E3590379-F760-3B1C-526A-8DB893385412}"/>
              </a:ext>
            </a:extLst>
          </p:cNvPr>
          <p:cNvGraphicFramePr>
            <a:graphicFrameLocks noGrp="1"/>
          </p:cNvGraphicFramePr>
          <p:nvPr>
            <p:extLst>
              <p:ext uri="{D42A27DB-BD31-4B8C-83A1-F6EECF244321}">
                <p14:modId xmlns:p14="http://schemas.microsoft.com/office/powerpoint/2010/main" val="3033240258"/>
              </p:ext>
            </p:extLst>
          </p:nvPr>
        </p:nvGraphicFramePr>
        <p:xfrm>
          <a:off x="3962400" y="190500"/>
          <a:ext cx="14076219" cy="10271760"/>
        </p:xfrm>
        <a:graphic>
          <a:graphicData uri="http://schemas.openxmlformats.org/drawingml/2006/table">
            <a:tbl>
              <a:tblPr/>
              <a:tblGrid>
                <a:gridCol w="14076219">
                  <a:extLst>
                    <a:ext uri="{9D8B030D-6E8A-4147-A177-3AD203B41FA5}">
                      <a16:colId xmlns:a16="http://schemas.microsoft.com/office/drawing/2014/main" val="2863368443"/>
                    </a:ext>
                  </a:extLst>
                </a:gridCol>
              </a:tblGrid>
              <a:tr h="9946935">
                <a:tc>
                  <a:txBody>
                    <a:bodyPr/>
                    <a:lstStyle/>
                    <a:p>
                      <a:pPr algn="ctr"/>
                      <a:r>
                        <a:rPr lang="en-US" sz="5400" b="1" dirty="0"/>
                        <a:t>Senior Sunday - Awards – Picnic – Sunset</a:t>
                      </a:r>
                    </a:p>
                    <a:p>
                      <a:pPr algn="ctr"/>
                      <a:r>
                        <a:rPr lang="en-US" sz="5400" b="1" dirty="0"/>
                        <a:t>( June 1) </a:t>
                      </a:r>
                    </a:p>
                    <a:p>
                      <a:pPr algn="l"/>
                      <a:r>
                        <a:rPr lang="en-US" sz="4000" b="1" dirty="0"/>
                        <a:t> </a:t>
                      </a:r>
                    </a:p>
                    <a:p>
                      <a:pPr marL="571500" indent="-571500" algn="l">
                        <a:buFont typeface="Arial" panose="020B0604020202020204" pitchFamily="34" charset="0"/>
                        <a:buChar char="•"/>
                      </a:pPr>
                      <a:r>
                        <a:rPr lang="en-US" sz="4000" b="1" dirty="0"/>
                        <a:t>Senior Awards at 5 p.m. in the NGHS Auditorium (seniors and families)</a:t>
                      </a:r>
                    </a:p>
                    <a:p>
                      <a:pPr marL="571500" indent="-571500" algn="l">
                        <a:buFont typeface="Arial" panose="020B0604020202020204" pitchFamily="34" charset="0"/>
                        <a:buChar char="•"/>
                      </a:pPr>
                      <a:endParaRPr lang="en-US" sz="4000" b="1" dirty="0"/>
                    </a:p>
                    <a:p>
                      <a:pPr marL="571500" indent="-571500" algn="l">
                        <a:buFont typeface="Arial" panose="020B0604020202020204" pitchFamily="34" charset="0"/>
                        <a:buChar char="•"/>
                      </a:pPr>
                      <a:r>
                        <a:rPr lang="en-US" sz="4000" b="1" dirty="0"/>
                        <a:t>Senior Picnic at 6:30 p.m. in the stadium (seniors and families)</a:t>
                      </a:r>
                    </a:p>
                    <a:p>
                      <a:pPr marL="0" indent="0" algn="l">
                        <a:buFont typeface="Arial" panose="020B0604020202020204" pitchFamily="34" charset="0"/>
                        <a:buNone/>
                      </a:pPr>
                      <a:endParaRPr lang="en-US" sz="4000" b="1" dirty="0"/>
                    </a:p>
                    <a:p>
                      <a:pPr marL="571500" indent="-571500" algn="l">
                        <a:buFont typeface="Arial" panose="020B0604020202020204" pitchFamily="34" charset="0"/>
                        <a:buChar char="•"/>
                      </a:pPr>
                      <a:r>
                        <a:rPr lang="en-US" sz="4000" b="1" dirty="0"/>
                        <a:t>Senior Sunset at 8 p.m. in the stadium (seniors only)</a:t>
                      </a:r>
                    </a:p>
                    <a:p>
                      <a:pPr marL="0" indent="0" algn="l">
                        <a:buFont typeface="Arial" panose="020B0604020202020204" pitchFamily="34" charset="0"/>
                        <a:buNone/>
                      </a:pPr>
                      <a:endParaRPr lang="en-US" sz="4000"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4000" b="1" dirty="0"/>
                        <a:t>***</a:t>
                      </a:r>
                      <a:r>
                        <a:rPr lang="en-US" sz="4000" b="1" kern="1200" dirty="0">
                          <a:solidFill>
                            <a:schemeClr val="tx1"/>
                          </a:solidFill>
                          <a:effectLst/>
                          <a:latin typeface="+mn-lt"/>
                          <a:ea typeface="+mn-ea"/>
                          <a:cs typeface="+mn-cs"/>
                        </a:rPr>
                        <a:t>We need your pictures for a video for Senior </a:t>
                      </a:r>
                      <a:r>
                        <a:rPr lang="en-US" sz="4000" b="1" u="sng" kern="1200" dirty="0">
                          <a:solidFill>
                            <a:schemeClr val="tx1"/>
                          </a:solidFill>
                          <a:effectLst/>
                          <a:latin typeface="+mn-lt"/>
                          <a:ea typeface="+mn-ea"/>
                          <a:cs typeface="+mn-cs"/>
                          <a:hlinkClick r:id="rId2"/>
                        </a:rPr>
                        <a:t>Picnic-nghsseniorevents2025@gmail.com</a:t>
                      </a:r>
                      <a:r>
                        <a:rPr lang="en-US" sz="4000" b="1" kern="1200" dirty="0">
                          <a:solidFill>
                            <a:schemeClr val="tx1"/>
                          </a:solidFill>
                          <a:effectLst/>
                          <a:latin typeface="+mn-lt"/>
                          <a:ea typeface="+mn-ea"/>
                          <a:cs typeface="+mn-cs"/>
                        </a:rPr>
                        <a:t>.  Dances, Sport events, Socials, School time, etc. </a:t>
                      </a:r>
                      <a:endParaRPr lang="en-US" sz="4000" b="1" dirty="0"/>
                    </a:p>
                    <a:p>
                      <a:pPr marL="571500" indent="-571500" algn="l">
                        <a:buFont typeface="Arial" panose="020B0604020202020204" pitchFamily="34" charset="0"/>
                        <a:buChar char="•"/>
                      </a:pPr>
                      <a:endParaRPr lang="en-US" sz="4000" b="1" dirty="0"/>
                    </a:p>
                    <a:p>
                      <a:pPr marL="0" indent="0" algn="l">
                        <a:buFont typeface="Arial" panose="020B0604020202020204" pitchFamily="34" charset="0"/>
                        <a:buNone/>
                      </a:pPr>
                      <a:r>
                        <a:rPr lang="en-US" sz="4000" b="1" dirty="0"/>
                        <a:t>***The event will be held, rain or shine, with alternate arrangements if needed due to weather conditions!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545990539"/>
                  </a:ext>
                </a:extLst>
              </a:tr>
            </a:tbl>
          </a:graphicData>
        </a:graphic>
      </p:graphicFrame>
    </p:spTree>
    <p:extLst>
      <p:ext uri="{BB962C8B-B14F-4D97-AF65-F5344CB8AC3E}">
        <p14:creationId xmlns:p14="http://schemas.microsoft.com/office/powerpoint/2010/main" val="3482629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45545"/>
        </a:solidFill>
        <a:effectLst/>
      </p:bgPr>
    </p:bg>
    <p:spTree>
      <p:nvGrpSpPr>
        <p:cNvPr id="1" name="">
          <a:extLst>
            <a:ext uri="{FF2B5EF4-FFF2-40B4-BE49-F238E27FC236}">
              <a16:creationId xmlns:a16="http://schemas.microsoft.com/office/drawing/2014/main" id="{47512069-0204-BB97-01C1-173444B974F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7B3F957-B668-7662-8451-00A25E5CFC66}"/>
              </a:ext>
            </a:extLst>
          </p:cNvPr>
          <p:cNvSpPr/>
          <p:nvPr/>
        </p:nvSpPr>
        <p:spPr>
          <a:xfrm>
            <a:off x="533400" y="645553"/>
            <a:ext cx="16971135" cy="8995893"/>
          </a:xfrm>
          <a:prstGeom prst="rect">
            <a:avLst/>
          </a:prstGeom>
          <a:solidFill>
            <a:srgbClr val="FEFEFE"/>
          </a:solidFill>
        </p:spPr>
        <p:txBody>
          <a:bodyPr/>
          <a:lstStyle/>
          <a:p>
            <a:pPr marL="0" marR="0"/>
            <a:endParaRPr lang="en-US" sz="1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endParaRPr>
          </a:p>
          <a:p>
            <a:pPr marL="0" marR="0"/>
            <a:endParaRPr lang="en-US" dirty="0">
              <a:solidFill>
                <a:srgbClr val="000000"/>
              </a:solidFill>
              <a:latin typeface="Tahoma" panose="020B0604030504040204" pitchFamily="34" charset="0"/>
              <a:ea typeface="Times New Roman" panose="02020603050405020304" pitchFamily="18" charset="0"/>
              <a:cs typeface="Aptos" panose="020B0004020202020204" pitchFamily="34" charset="0"/>
            </a:endParaRPr>
          </a:p>
          <a:p>
            <a:pPr marL="0" marR="0"/>
            <a:r>
              <a:rPr lang="en-US" sz="2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rPr>
              <a:t>The Scholarship Newsletter is created each month as information on new scholarships is received</a:t>
            </a:r>
            <a:r>
              <a:rPr lang="en-US" sz="2800" dirty="0">
                <a:solidFill>
                  <a:srgbClr val="000000"/>
                </a:solidFill>
                <a:latin typeface="Tahoma" panose="020B0604030504040204" pitchFamily="34" charset="0"/>
                <a:ea typeface="Times New Roman" panose="02020603050405020304" pitchFamily="18" charset="0"/>
                <a:cs typeface="Aptos" panose="020B0004020202020204" pitchFamily="34" charset="0"/>
              </a:rPr>
              <a:t>. </a:t>
            </a:r>
          </a:p>
          <a:p>
            <a:pPr marL="0" marR="0"/>
            <a:endParaRPr lang="en-US" sz="2800" dirty="0">
              <a:solidFill>
                <a:srgbClr val="000000"/>
              </a:solidFill>
              <a:latin typeface="Tahoma" panose="020B0604030504040204" pitchFamily="34" charset="0"/>
              <a:ea typeface="Times New Roman" panose="02020603050405020304" pitchFamily="18" charset="0"/>
              <a:cs typeface="Aptos" panose="020B0004020202020204" pitchFamily="34" charset="0"/>
            </a:endParaRPr>
          </a:p>
          <a:p>
            <a:pPr marL="0" marR="0"/>
            <a:r>
              <a:rPr lang="en-US" sz="2800" dirty="0">
                <a:solidFill>
                  <a:srgbClr val="000000"/>
                </a:solidFill>
                <a:latin typeface="Tahoma" panose="020B0604030504040204" pitchFamily="34" charset="0"/>
                <a:ea typeface="Times New Roman" panose="02020603050405020304" pitchFamily="18" charset="0"/>
                <a:cs typeface="Aptos" panose="020B0004020202020204" pitchFamily="34" charset="0"/>
              </a:rPr>
              <a:t>*****P</a:t>
            </a:r>
            <a:r>
              <a:rPr lang="en-US" sz="2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rPr>
              <a:t>lease visit the counseling department website on the latest information on scholarships.</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2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rPr>
              <a:t> </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2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rPr>
              <a:t>Northern Scholarships:</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r>
              <a:rPr lang="en-US" sz="2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rPr>
              <a:t> </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rPr>
              <a:t>Amanda Cullinan Scholarship is available to a graduating senior athlete - $2,500</a:t>
            </a:r>
            <a:endParaRPr lang="en-US" sz="2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2800" dirty="0">
                <a:solidFill>
                  <a:srgbClr val="000000"/>
                </a:solidFill>
                <a:effectLst/>
                <a:latin typeface="Tahoma" panose="020B0604030504040204" pitchFamily="34" charset="0"/>
                <a:ea typeface="Times New Roman" panose="02020603050405020304" pitchFamily="18" charset="0"/>
                <a:cs typeface="Aptos" panose="020B0004020202020204" pitchFamily="34" charset="0"/>
              </a:rPr>
              <a:t>Leslie Deaton Scholarship is available to a graduating senior with an unweighted 2.0 GPA </a:t>
            </a:r>
            <a:endParaRPr lang="en-US" sz="28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p:txBody>
      </p:sp>
      <p:graphicFrame>
        <p:nvGraphicFramePr>
          <p:cNvPr id="3" name="Object 2">
            <a:extLst>
              <a:ext uri="{FF2B5EF4-FFF2-40B4-BE49-F238E27FC236}">
                <a16:creationId xmlns:a16="http://schemas.microsoft.com/office/drawing/2014/main" id="{6BCB94F8-F7EF-0864-33C3-EADC31FE6A5B}"/>
              </a:ext>
            </a:extLst>
          </p:cNvPr>
          <p:cNvGraphicFramePr>
            <a:graphicFrameLocks noChangeAspect="1"/>
          </p:cNvGraphicFramePr>
          <p:nvPr>
            <p:extLst>
              <p:ext uri="{D42A27DB-BD31-4B8C-83A1-F6EECF244321}">
                <p14:modId xmlns:p14="http://schemas.microsoft.com/office/powerpoint/2010/main" val="3831399161"/>
              </p:ext>
            </p:extLst>
          </p:nvPr>
        </p:nvGraphicFramePr>
        <p:xfrm>
          <a:off x="914400" y="4914900"/>
          <a:ext cx="5829300" cy="5562600"/>
        </p:xfrm>
        <a:graphic>
          <a:graphicData uri="http://schemas.openxmlformats.org/presentationml/2006/ole">
            <mc:AlternateContent xmlns:mc="http://schemas.openxmlformats.org/markup-compatibility/2006">
              <mc:Choice xmlns:v="urn:schemas-microsoft-com:vml" Requires="v">
                <p:oleObj name="Acrobat Document" r:id="rId2" imgW="5829210" imgH="7543549" progId="Acrobat.Document.DC">
                  <p:embed/>
                </p:oleObj>
              </mc:Choice>
              <mc:Fallback>
                <p:oleObj name="Acrobat Document" r:id="rId2" imgW="5829210" imgH="7543549" progId="Acrobat.Document.DC">
                  <p:embed/>
                  <p:pic>
                    <p:nvPicPr>
                      <p:cNvPr id="0" name=""/>
                      <p:cNvPicPr/>
                      <p:nvPr/>
                    </p:nvPicPr>
                    <p:blipFill>
                      <a:blip r:embed="rId3"/>
                      <a:stretch>
                        <a:fillRect/>
                      </a:stretch>
                    </p:blipFill>
                    <p:spPr>
                      <a:xfrm>
                        <a:off x="914400" y="4914900"/>
                        <a:ext cx="5829300" cy="55626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094A225-660C-6D40-F0F3-344FED70B6F6}"/>
              </a:ext>
            </a:extLst>
          </p:cNvPr>
          <p:cNvSpPr txBox="1"/>
          <p:nvPr/>
        </p:nvSpPr>
        <p:spPr>
          <a:xfrm>
            <a:off x="8305800" y="4961964"/>
            <a:ext cx="8534400" cy="4185761"/>
          </a:xfrm>
          <a:prstGeom prst="rect">
            <a:avLst/>
          </a:prstGeom>
          <a:noFill/>
        </p:spPr>
        <p:txBody>
          <a:bodyPr wrap="square" rtlCol="0">
            <a:spAutoFit/>
          </a:bodyPr>
          <a:lstStyle/>
          <a:p>
            <a:r>
              <a:rPr lang="en-US" sz="4000" dirty="0">
                <a:solidFill>
                  <a:schemeClr val="accent4">
                    <a:lumMod val="50000"/>
                  </a:schemeClr>
                </a:solidFill>
              </a:rPr>
              <a:t>The Amanda Cullinan Foundation – </a:t>
            </a:r>
            <a:r>
              <a:rPr lang="en-US" sz="4000" b="1" dirty="0">
                <a:solidFill>
                  <a:schemeClr val="accent4">
                    <a:lumMod val="50000"/>
                  </a:schemeClr>
                </a:solidFill>
              </a:rPr>
              <a:t>Student-Athlete Resiliency Award</a:t>
            </a:r>
          </a:p>
          <a:p>
            <a:endParaRPr lang="en-US" dirty="0"/>
          </a:p>
          <a:p>
            <a:r>
              <a:rPr lang="en-US" dirty="0"/>
              <a:t>Amanda Cullinan, a devoted member of the Northern Community, loving wife and mother of three, passed away at the age of 43 after a 4-year battle with breast cancer.</a:t>
            </a:r>
          </a:p>
          <a:p>
            <a:endParaRPr lang="en-US" dirty="0"/>
          </a:p>
          <a:p>
            <a:r>
              <a:rPr lang="en-US" dirty="0"/>
              <a:t>Amanda wanted her one-time $</a:t>
            </a:r>
            <a:r>
              <a:rPr lang="en-US" dirty="0">
                <a:ln w="0"/>
                <a:solidFill>
                  <a:schemeClr val="accent1"/>
                </a:solidFill>
                <a:effectLst>
                  <a:outerShdw blurRad="38100" dist="25400" dir="5400000" algn="ctr" rotWithShape="0">
                    <a:srgbClr val="6E747A">
                      <a:alpha val="43000"/>
                    </a:srgbClr>
                  </a:outerShdw>
                </a:effectLst>
              </a:rPr>
              <a:t>2,500</a:t>
            </a:r>
            <a:r>
              <a:rPr lang="en-US" dirty="0"/>
              <a:t> award to be given to one college-bound student-athlete from Northern who has inspired others on or off the field.</a:t>
            </a:r>
          </a:p>
          <a:p>
            <a:endParaRPr lang="en-US" dirty="0"/>
          </a:p>
          <a:p>
            <a:r>
              <a:rPr lang="en-US" dirty="0"/>
              <a:t>If that describes you, please stop by the Counseling Office to pick up an application.</a:t>
            </a:r>
          </a:p>
          <a:p>
            <a:endParaRPr lang="en-US" dirty="0"/>
          </a:p>
          <a:p>
            <a:r>
              <a:rPr lang="en-US" sz="2400" b="1" dirty="0"/>
              <a:t>DUE: 4/23/2025</a:t>
            </a:r>
          </a:p>
        </p:txBody>
      </p:sp>
      <p:sp>
        <p:nvSpPr>
          <p:cNvPr id="9" name="Explosion: 8 Points 8">
            <a:extLst>
              <a:ext uri="{FF2B5EF4-FFF2-40B4-BE49-F238E27FC236}">
                <a16:creationId xmlns:a16="http://schemas.microsoft.com/office/drawing/2014/main" id="{CE4A2BBE-79E6-ADC8-9D91-46DC1AE46F77}"/>
              </a:ext>
            </a:extLst>
          </p:cNvPr>
          <p:cNvSpPr/>
          <p:nvPr/>
        </p:nvSpPr>
        <p:spPr>
          <a:xfrm>
            <a:off x="7184265" y="7040148"/>
            <a:ext cx="914400" cy="914400"/>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270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FFE"/>
        </a:solidFill>
        <a:effectLst/>
      </p:bgPr>
    </p:bg>
    <p:spTree>
      <p:nvGrpSpPr>
        <p:cNvPr id="1" name="">
          <a:extLst>
            <a:ext uri="{FF2B5EF4-FFF2-40B4-BE49-F238E27FC236}">
              <a16:creationId xmlns:a16="http://schemas.microsoft.com/office/drawing/2014/main" id="{CD3B42B2-2B7E-D8AD-EEC2-2E0ADAC82C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7D722A6-1803-AF9C-4B16-6FDF2E9EBF99}"/>
              </a:ext>
            </a:extLst>
          </p:cNvPr>
          <p:cNvSpPr/>
          <p:nvPr/>
        </p:nvSpPr>
        <p:spPr>
          <a:xfrm>
            <a:off x="-682311" y="-838200"/>
            <a:ext cx="3882711" cy="12115800"/>
          </a:xfrm>
          <a:custGeom>
            <a:avLst/>
            <a:gdLst/>
            <a:ahLst/>
            <a:cxnLst/>
            <a:rect l="l" t="t" r="r" b="b"/>
            <a:pathLst>
              <a:path w="13747122" h="12115800">
                <a:moveTo>
                  <a:pt x="0" y="0"/>
                </a:moveTo>
                <a:lnTo>
                  <a:pt x="13747122" y="0"/>
                </a:lnTo>
                <a:lnTo>
                  <a:pt x="13747122" y="12115800"/>
                </a:lnTo>
                <a:lnTo>
                  <a:pt x="0" y="12115800"/>
                </a:lnTo>
                <a:lnTo>
                  <a:pt x="0" y="0"/>
                </a:lnTo>
                <a:close/>
              </a:path>
            </a:pathLst>
          </a:custGeom>
          <a:blipFill>
            <a:blip r:embed="rId2">
              <a:alphaModFix amt="99000"/>
            </a:blip>
            <a:stretch>
              <a:fillRect l="-38133" r="-38133"/>
            </a:stretch>
          </a:blipFill>
        </p:spPr>
        <p:txBody>
          <a:bodyPr/>
          <a:lstStyle/>
          <a:p>
            <a:endParaRPr lang="en-US"/>
          </a:p>
        </p:txBody>
      </p:sp>
      <p:sp>
        <p:nvSpPr>
          <p:cNvPr id="3" name="AutoShape 3">
            <a:extLst>
              <a:ext uri="{FF2B5EF4-FFF2-40B4-BE49-F238E27FC236}">
                <a16:creationId xmlns:a16="http://schemas.microsoft.com/office/drawing/2014/main" id="{B253A221-2A87-1EE5-5BBA-AB67A82C5115}"/>
              </a:ext>
            </a:extLst>
          </p:cNvPr>
          <p:cNvSpPr/>
          <p:nvPr/>
        </p:nvSpPr>
        <p:spPr>
          <a:xfrm rot="-654212">
            <a:off x="5595738" y="-4151668"/>
            <a:ext cx="16001730" cy="15574195"/>
          </a:xfrm>
          <a:prstGeom prst="rect">
            <a:avLst/>
          </a:prstGeom>
          <a:solidFill>
            <a:srgbClr val="EBEFFE"/>
          </a:solidFill>
        </p:spPr>
        <p:txBody>
          <a:bodyPr/>
          <a:lstStyle/>
          <a:p>
            <a:endParaRPr lang="en-US" dirty="0"/>
          </a:p>
        </p:txBody>
      </p:sp>
      <p:sp>
        <p:nvSpPr>
          <p:cNvPr id="4" name="TextBox 4">
            <a:extLst>
              <a:ext uri="{FF2B5EF4-FFF2-40B4-BE49-F238E27FC236}">
                <a16:creationId xmlns:a16="http://schemas.microsoft.com/office/drawing/2014/main" id="{C0613403-A674-068F-AE24-DDC7225F2764}"/>
              </a:ext>
            </a:extLst>
          </p:cNvPr>
          <p:cNvSpPr txBox="1"/>
          <p:nvPr/>
        </p:nvSpPr>
        <p:spPr>
          <a:xfrm>
            <a:off x="10951298" y="0"/>
            <a:ext cx="7620000" cy="9491060"/>
          </a:xfrm>
          <a:prstGeom prst="rect">
            <a:avLst/>
          </a:prstGeom>
        </p:spPr>
        <p:txBody>
          <a:bodyPr wrap="square" lIns="0" tIns="0" rIns="0" bIns="0" rtlCol="0" anchor="t">
            <a:spAutoFit/>
          </a:bodyPr>
          <a:lstStyle/>
          <a:p>
            <a:pPr algn="l">
              <a:lnSpc>
                <a:spcPts val="7440"/>
              </a:lnSpc>
            </a:pPr>
            <a:r>
              <a:rPr lang="en-US" sz="4000" spc="124" dirty="0">
                <a:solidFill>
                  <a:srgbClr val="364182"/>
                </a:solidFill>
                <a:latin typeface="Roca One Bold"/>
              </a:rPr>
              <a:t>We want to celebrate with you!! </a:t>
            </a:r>
          </a:p>
          <a:p>
            <a:pPr algn="l">
              <a:lnSpc>
                <a:spcPts val="7440"/>
              </a:lnSpc>
            </a:pPr>
            <a:r>
              <a:rPr lang="en-US" sz="4000" spc="124" dirty="0">
                <a:solidFill>
                  <a:srgbClr val="364182"/>
                </a:solidFill>
                <a:latin typeface="Roca One Bold"/>
              </a:rPr>
              <a:t>For more information about lots of scholarships </a:t>
            </a:r>
          </a:p>
          <a:p>
            <a:pPr algn="l">
              <a:lnSpc>
                <a:spcPts val="7440"/>
              </a:lnSpc>
            </a:pPr>
            <a:r>
              <a:rPr lang="en-US" sz="4000" spc="124" dirty="0">
                <a:solidFill>
                  <a:srgbClr val="364182"/>
                </a:solidFill>
                <a:latin typeface="Roca One Bold"/>
              </a:rPr>
              <a:t>still available, </a:t>
            </a:r>
          </a:p>
          <a:p>
            <a:pPr algn="l">
              <a:lnSpc>
                <a:spcPts val="7440"/>
              </a:lnSpc>
            </a:pPr>
            <a:r>
              <a:rPr lang="en-US" sz="4000" spc="124" dirty="0">
                <a:solidFill>
                  <a:srgbClr val="364182"/>
                </a:solidFill>
                <a:latin typeface="Roca One Bold"/>
              </a:rPr>
              <a:t>scan </a:t>
            </a:r>
          </a:p>
          <a:p>
            <a:pPr algn="l">
              <a:lnSpc>
                <a:spcPts val="7440"/>
              </a:lnSpc>
            </a:pPr>
            <a:r>
              <a:rPr lang="en-US" sz="4000" spc="124" dirty="0">
                <a:solidFill>
                  <a:srgbClr val="364182"/>
                </a:solidFill>
                <a:latin typeface="Roca One Bold"/>
              </a:rPr>
              <a:t>the code </a:t>
            </a:r>
          </a:p>
          <a:p>
            <a:pPr algn="l">
              <a:lnSpc>
                <a:spcPts val="7440"/>
              </a:lnSpc>
            </a:pPr>
            <a:endParaRPr lang="en-US" sz="6200" spc="124" dirty="0">
              <a:solidFill>
                <a:srgbClr val="364182"/>
              </a:solidFill>
              <a:latin typeface="Roca One Bold"/>
            </a:endParaRPr>
          </a:p>
          <a:p>
            <a:pPr algn="l">
              <a:lnSpc>
                <a:spcPts val="7440"/>
              </a:lnSpc>
            </a:pPr>
            <a:endParaRPr lang="en-US" sz="6200" spc="124" dirty="0">
              <a:solidFill>
                <a:srgbClr val="364182"/>
              </a:solidFill>
              <a:latin typeface="Roca One Bold"/>
            </a:endParaRPr>
          </a:p>
          <a:p>
            <a:pPr algn="l">
              <a:lnSpc>
                <a:spcPts val="7440"/>
              </a:lnSpc>
            </a:pPr>
            <a:endParaRPr lang="en-US" sz="6200" spc="124" dirty="0">
              <a:solidFill>
                <a:srgbClr val="364182"/>
              </a:solidFill>
              <a:latin typeface="Roca One Bold"/>
            </a:endParaRPr>
          </a:p>
        </p:txBody>
      </p:sp>
      <p:pic>
        <p:nvPicPr>
          <p:cNvPr id="11" name="Picture 2" descr="Free Vector illustration of university graduates">
            <a:extLst>
              <a:ext uri="{FF2B5EF4-FFF2-40B4-BE49-F238E27FC236}">
                <a16:creationId xmlns:a16="http://schemas.microsoft.com/office/drawing/2014/main" id="{4243A066-515C-CD4B-1078-93D6B4C647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5793" y="6743700"/>
            <a:ext cx="596265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with a group of people in graduation gowns&#10;&#10;AI-generated content may be incorrect.">
            <a:extLst>
              <a:ext uri="{FF2B5EF4-FFF2-40B4-BE49-F238E27FC236}">
                <a16:creationId xmlns:a16="http://schemas.microsoft.com/office/drawing/2014/main" id="{462A281C-0FEE-F293-7DF1-95E1D2C8B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2" y="57150"/>
            <a:ext cx="9601495" cy="10172700"/>
          </a:xfrm>
          <a:prstGeom prst="rect">
            <a:avLst/>
          </a:prstGeom>
        </p:spPr>
      </p:pic>
      <p:pic>
        <p:nvPicPr>
          <p:cNvPr id="8" name="Picture 7">
            <a:extLst>
              <a:ext uri="{FF2B5EF4-FFF2-40B4-BE49-F238E27FC236}">
                <a16:creationId xmlns:a16="http://schemas.microsoft.com/office/drawing/2014/main" id="{62DC1562-42E9-BD67-CB14-C9768F678A00}"/>
              </a:ext>
            </a:extLst>
          </p:cNvPr>
          <p:cNvPicPr>
            <a:picLocks noChangeAspect="1"/>
          </p:cNvPicPr>
          <p:nvPr/>
        </p:nvPicPr>
        <p:blipFill>
          <a:blip r:embed="rId5"/>
          <a:stretch>
            <a:fillRect/>
          </a:stretch>
        </p:blipFill>
        <p:spPr>
          <a:xfrm>
            <a:off x="14564456" y="3597329"/>
            <a:ext cx="4001092" cy="3797193"/>
          </a:xfrm>
          <a:prstGeom prst="rect">
            <a:avLst/>
          </a:prstGeom>
        </p:spPr>
      </p:pic>
      <p:sp>
        <p:nvSpPr>
          <p:cNvPr id="10" name="Arrow: Right 9">
            <a:extLst>
              <a:ext uri="{FF2B5EF4-FFF2-40B4-BE49-F238E27FC236}">
                <a16:creationId xmlns:a16="http://schemas.microsoft.com/office/drawing/2014/main" id="{75709659-D27B-D243-2D84-12114F00AEE4}"/>
              </a:ext>
            </a:extLst>
          </p:cNvPr>
          <p:cNvSpPr/>
          <p:nvPr/>
        </p:nvSpPr>
        <p:spPr>
          <a:xfrm>
            <a:off x="13603299" y="4977384"/>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5271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a:extLst>
            <a:ext uri="{FF2B5EF4-FFF2-40B4-BE49-F238E27FC236}">
              <a16:creationId xmlns:a16="http://schemas.microsoft.com/office/drawing/2014/main" id="{1F8D81B0-9AAA-156C-15C3-5D0241C21E1C}"/>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B0F0437B-4FBE-6BE7-7E3F-84284239C49C}"/>
              </a:ext>
            </a:extLst>
          </p:cNvPr>
          <p:cNvSpPr/>
          <p:nvPr/>
        </p:nvSpPr>
        <p:spPr>
          <a:xfrm rot="610892">
            <a:off x="3481260" y="-4077114"/>
            <a:ext cx="16215697" cy="17554557"/>
          </a:xfrm>
          <a:prstGeom prst="rect">
            <a:avLst/>
          </a:prstGeom>
          <a:solidFill>
            <a:srgbClr val="EBEFFE"/>
          </a:solidFill>
        </p:spPr>
        <p:txBody>
          <a:bodyPr/>
          <a:lstStyle/>
          <a:p>
            <a:endParaRPr lang="en-US" dirty="0"/>
          </a:p>
        </p:txBody>
      </p:sp>
      <p:graphicFrame>
        <p:nvGraphicFramePr>
          <p:cNvPr id="8" name="Table 7">
            <a:extLst>
              <a:ext uri="{FF2B5EF4-FFF2-40B4-BE49-F238E27FC236}">
                <a16:creationId xmlns:a16="http://schemas.microsoft.com/office/drawing/2014/main" id="{FB1C4F05-664C-906A-294B-0A484D6E1CAC}"/>
              </a:ext>
            </a:extLst>
          </p:cNvPr>
          <p:cNvGraphicFramePr>
            <a:graphicFrameLocks noGrp="1"/>
          </p:cNvGraphicFramePr>
          <p:nvPr>
            <p:extLst>
              <p:ext uri="{D42A27DB-BD31-4B8C-83A1-F6EECF244321}">
                <p14:modId xmlns:p14="http://schemas.microsoft.com/office/powerpoint/2010/main" val="1046845205"/>
              </p:ext>
            </p:extLst>
          </p:nvPr>
        </p:nvGraphicFramePr>
        <p:xfrm>
          <a:off x="3962400" y="10391"/>
          <a:ext cx="14076219" cy="10302240"/>
        </p:xfrm>
        <a:graphic>
          <a:graphicData uri="http://schemas.openxmlformats.org/drawingml/2006/table">
            <a:tbl>
              <a:tblPr/>
              <a:tblGrid>
                <a:gridCol w="14076219">
                  <a:extLst>
                    <a:ext uri="{9D8B030D-6E8A-4147-A177-3AD203B41FA5}">
                      <a16:colId xmlns:a16="http://schemas.microsoft.com/office/drawing/2014/main" val="2863368443"/>
                    </a:ext>
                  </a:extLst>
                </a:gridCol>
              </a:tblGrid>
              <a:tr h="10096500">
                <a:tc>
                  <a:txBody>
                    <a:bodyPr/>
                    <a:lstStyle/>
                    <a:p>
                      <a:pPr algn="ctr"/>
                      <a:r>
                        <a:rPr lang="en-US" sz="5400" b="1" kern="1200" dirty="0">
                          <a:solidFill>
                            <a:schemeClr val="tx1"/>
                          </a:solidFill>
                          <a:effectLst/>
                          <a:latin typeface="+mn-lt"/>
                          <a:ea typeface="+mn-ea"/>
                          <a:cs typeface="+mn-cs"/>
                        </a:rPr>
                        <a:t>Post Graduation Plan</a:t>
                      </a:r>
                    </a:p>
                    <a:p>
                      <a:endParaRPr lang="en-US" sz="4400" kern="1200" dirty="0">
                        <a:solidFill>
                          <a:schemeClr val="tx1"/>
                        </a:solidFill>
                        <a:effectLst/>
                        <a:latin typeface="+mn-lt"/>
                        <a:ea typeface="+mn-ea"/>
                        <a:cs typeface="+mn-cs"/>
                      </a:endParaRPr>
                    </a:p>
                    <a:p>
                      <a:r>
                        <a:rPr lang="en-US" sz="4400" kern="1200" dirty="0">
                          <a:solidFill>
                            <a:schemeClr val="tx1"/>
                          </a:solidFill>
                          <a:effectLst/>
                          <a:latin typeface="+mn-lt"/>
                          <a:ea typeface="+mn-ea"/>
                          <a:cs typeface="+mn-cs"/>
                        </a:rPr>
                        <a:t>We want to know what you plan to do when you graduate. </a:t>
                      </a:r>
                    </a:p>
                    <a:p>
                      <a:r>
                        <a:rPr lang="en-US" sz="4400" kern="1200" dirty="0">
                          <a:solidFill>
                            <a:schemeClr val="tx1"/>
                          </a:solidFill>
                          <a:effectLst/>
                          <a:latin typeface="+mn-lt"/>
                          <a:ea typeface="+mn-ea"/>
                          <a:cs typeface="+mn-cs"/>
                        </a:rPr>
                        <a:t>Please fill out our </a:t>
                      </a:r>
                      <a:r>
                        <a:rPr lang="en-US" sz="4400" b="1" kern="1200" dirty="0">
                          <a:solidFill>
                            <a:schemeClr val="tx1"/>
                          </a:solidFill>
                          <a:effectLst/>
                          <a:latin typeface="+mn-lt"/>
                          <a:ea typeface="+mn-ea"/>
                          <a:cs typeface="+mn-cs"/>
                        </a:rPr>
                        <a:t>Senior Post Graduation Plan Class of 2025 document </a:t>
                      </a:r>
                      <a:r>
                        <a:rPr lang="en-US" sz="4400" kern="1200" dirty="0">
                          <a:solidFill>
                            <a:schemeClr val="tx1"/>
                          </a:solidFill>
                          <a:effectLst/>
                          <a:latin typeface="+mn-lt"/>
                          <a:ea typeface="+mn-ea"/>
                          <a:cs typeface="+mn-cs"/>
                        </a:rPr>
                        <a:t>and return it to Ms. Wyrick in the Counseling Office. (If you don’t want your post-graduate plans shared, please indicate that on your Senior Post Graduation Plan Class of 2025 document).</a:t>
                      </a:r>
                    </a:p>
                    <a:p>
                      <a:endParaRPr lang="en-US" sz="4400" kern="1200" dirty="0">
                        <a:solidFill>
                          <a:schemeClr val="tx1"/>
                        </a:solidFill>
                        <a:effectLst/>
                        <a:latin typeface="+mn-lt"/>
                        <a:ea typeface="+mn-ea"/>
                        <a:cs typeface="+mn-cs"/>
                      </a:endParaRPr>
                    </a:p>
                    <a:p>
                      <a:r>
                        <a:rPr lang="en-US" sz="4400" kern="1200" dirty="0">
                          <a:solidFill>
                            <a:schemeClr val="tx1"/>
                          </a:solidFill>
                          <a:effectLst/>
                          <a:latin typeface="+mn-lt"/>
                          <a:ea typeface="+mn-ea"/>
                          <a:cs typeface="+mn-cs"/>
                        </a:rPr>
                        <a:t>- Join us on a field trip to GTCC this Thursday or Friday. Please sign up with Mrs. Smith. Students will have the chance to tour the campus, explore various programs, and network with professionals from a range of careers in the community. This is a valuable opportunity for anyone uncertain about his/her post-graduation plans.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545990539"/>
                  </a:ext>
                </a:extLst>
              </a:tr>
            </a:tbl>
          </a:graphicData>
        </a:graphic>
      </p:graphicFrame>
    </p:spTree>
    <p:extLst>
      <p:ext uri="{BB962C8B-B14F-4D97-AF65-F5344CB8AC3E}">
        <p14:creationId xmlns:p14="http://schemas.microsoft.com/office/powerpoint/2010/main" val="3979589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45545"/>
        </a:solidFill>
        <a:effectLst/>
      </p:bgPr>
    </p:bg>
    <p:spTree>
      <p:nvGrpSpPr>
        <p:cNvPr id="1" name="">
          <a:extLst>
            <a:ext uri="{FF2B5EF4-FFF2-40B4-BE49-F238E27FC236}">
              <a16:creationId xmlns:a16="http://schemas.microsoft.com/office/drawing/2014/main" id="{D6DBA730-2225-CE2B-4B6B-2C2CBD88E2B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28ABA5C6-A7A3-EF11-9E39-6FE3C572BE5A}"/>
              </a:ext>
            </a:extLst>
          </p:cNvPr>
          <p:cNvSpPr/>
          <p:nvPr/>
        </p:nvSpPr>
        <p:spPr>
          <a:xfrm>
            <a:off x="658432" y="645554"/>
            <a:ext cx="16971135" cy="8995893"/>
          </a:xfrm>
          <a:prstGeom prst="rect">
            <a:avLst/>
          </a:prstGeom>
          <a:solidFill>
            <a:srgbClr val="FEFEFE"/>
          </a:solidFill>
        </p:spPr>
        <p:txBody>
          <a:bodyPr/>
          <a:lstStyle/>
          <a:p>
            <a:endParaRPr lang="en-US"/>
          </a:p>
        </p:txBody>
      </p:sp>
      <p:sp>
        <p:nvSpPr>
          <p:cNvPr id="3" name="TextBox 3">
            <a:extLst>
              <a:ext uri="{FF2B5EF4-FFF2-40B4-BE49-F238E27FC236}">
                <a16:creationId xmlns:a16="http://schemas.microsoft.com/office/drawing/2014/main" id="{DD2E54E8-DAEA-3CB7-3931-0F9AE24FAF50}"/>
              </a:ext>
            </a:extLst>
          </p:cNvPr>
          <p:cNvSpPr txBox="1"/>
          <p:nvPr/>
        </p:nvSpPr>
        <p:spPr>
          <a:xfrm>
            <a:off x="4572000" y="1409700"/>
            <a:ext cx="7557215" cy="987450"/>
          </a:xfrm>
          <a:prstGeom prst="rect">
            <a:avLst/>
          </a:prstGeom>
        </p:spPr>
        <p:txBody>
          <a:bodyPr wrap="square" lIns="0" tIns="0" rIns="0" bIns="0" rtlCol="0" anchor="t">
            <a:spAutoFit/>
          </a:bodyPr>
          <a:lstStyle/>
          <a:p>
            <a:pPr algn="ctr">
              <a:lnSpc>
                <a:spcPts val="7680"/>
              </a:lnSpc>
            </a:pPr>
            <a:r>
              <a:rPr lang="en-US" sz="6400" spc="128" dirty="0">
                <a:solidFill>
                  <a:srgbClr val="364182"/>
                </a:solidFill>
                <a:latin typeface="Roca One Bold"/>
              </a:rPr>
              <a:t>GRADUATION !!!</a:t>
            </a:r>
          </a:p>
        </p:txBody>
      </p:sp>
      <p:sp>
        <p:nvSpPr>
          <p:cNvPr id="5" name="TextBox 5">
            <a:extLst>
              <a:ext uri="{FF2B5EF4-FFF2-40B4-BE49-F238E27FC236}">
                <a16:creationId xmlns:a16="http://schemas.microsoft.com/office/drawing/2014/main" id="{6AF7E4B8-411D-ED33-D789-B751BEA6B16E}"/>
              </a:ext>
            </a:extLst>
          </p:cNvPr>
          <p:cNvSpPr txBox="1"/>
          <p:nvPr/>
        </p:nvSpPr>
        <p:spPr>
          <a:xfrm>
            <a:off x="1447800" y="2655340"/>
            <a:ext cx="14550339" cy="6853223"/>
          </a:xfrm>
          <a:prstGeom prst="rect">
            <a:avLst/>
          </a:prstGeom>
        </p:spPr>
        <p:txBody>
          <a:bodyPr lIns="0" tIns="0" rIns="0" bIns="0" rtlCol="0" anchor="t">
            <a:spAutoFit/>
          </a:bodyPr>
          <a:lstStyle/>
          <a:p>
            <a:pPr marL="457200" indent="-457200" algn="ctr">
              <a:lnSpc>
                <a:spcPts val="4929"/>
              </a:lnSpc>
              <a:buFont typeface="Wingdings" panose="05000000000000000000" pitchFamily="2" charset="2"/>
              <a:buChar char="ü"/>
            </a:pPr>
            <a:r>
              <a:rPr lang="en-US" sz="2899" spc="173" dirty="0">
                <a:solidFill>
                  <a:srgbClr val="364182"/>
                </a:solidFill>
                <a:ea typeface="Arimo"/>
              </a:rPr>
              <a:t>◦Graduation Rehearsal – Tuesday, June 10 at 5 p.m. at the Greensboro Coliseum. </a:t>
            </a:r>
          </a:p>
          <a:p>
            <a:pPr algn="ctr">
              <a:lnSpc>
                <a:spcPts val="4929"/>
              </a:lnSpc>
            </a:pPr>
            <a:r>
              <a:rPr lang="en-US" sz="2899" spc="173" dirty="0">
                <a:solidFill>
                  <a:srgbClr val="364182"/>
                </a:solidFill>
                <a:ea typeface="Arimo"/>
              </a:rPr>
              <a:t>Students arrive at 4:15 p.m.</a:t>
            </a:r>
          </a:p>
          <a:p>
            <a:pPr algn="ctr">
              <a:lnSpc>
                <a:spcPts val="4929"/>
              </a:lnSpc>
            </a:pPr>
            <a:r>
              <a:rPr lang="en-US" sz="2899" spc="173" dirty="0">
                <a:solidFill>
                  <a:srgbClr val="364182"/>
                </a:solidFill>
                <a:ea typeface="Arimo"/>
              </a:rPr>
              <a:t>Dress casually with comfortable shoes</a:t>
            </a:r>
          </a:p>
          <a:p>
            <a:pPr algn="ctr">
              <a:lnSpc>
                <a:spcPts val="4929"/>
              </a:lnSpc>
            </a:pPr>
            <a:r>
              <a:rPr lang="en-US" sz="2899" spc="173" dirty="0">
                <a:solidFill>
                  <a:srgbClr val="364182"/>
                </a:solidFill>
                <a:ea typeface="Arimo"/>
              </a:rPr>
              <a:t>_________________________________________________</a:t>
            </a:r>
          </a:p>
          <a:p>
            <a:pPr algn="ctr">
              <a:lnSpc>
                <a:spcPts val="4929"/>
              </a:lnSpc>
            </a:pPr>
            <a:endParaRPr lang="en-US" sz="2899" spc="173" dirty="0">
              <a:solidFill>
                <a:srgbClr val="364182"/>
              </a:solidFill>
              <a:ea typeface="Arimo"/>
            </a:endParaRPr>
          </a:p>
          <a:p>
            <a:pPr marL="457200" indent="-457200" algn="ctr">
              <a:lnSpc>
                <a:spcPts val="4929"/>
              </a:lnSpc>
              <a:buFont typeface="Wingdings" panose="05000000000000000000" pitchFamily="2" charset="2"/>
              <a:buChar char="ü"/>
            </a:pPr>
            <a:r>
              <a:rPr lang="en-US" sz="2899" spc="173" dirty="0">
                <a:solidFill>
                  <a:srgbClr val="364182"/>
                </a:solidFill>
                <a:ea typeface="Arimo"/>
              </a:rPr>
              <a:t>Graduation – Friday, June 13 at 9 a.m. at the Greensboro Coliseum.</a:t>
            </a:r>
          </a:p>
          <a:p>
            <a:pPr algn="ctr">
              <a:lnSpc>
                <a:spcPts val="4929"/>
              </a:lnSpc>
            </a:pPr>
            <a:r>
              <a:rPr lang="en-US" sz="2899" spc="173" dirty="0">
                <a:solidFill>
                  <a:srgbClr val="364182"/>
                </a:solidFill>
                <a:ea typeface="Arimo"/>
              </a:rPr>
              <a:t>Students arrive at 8 a.m. </a:t>
            </a:r>
          </a:p>
          <a:p>
            <a:pPr algn="ctr">
              <a:lnSpc>
                <a:spcPts val="4929"/>
              </a:lnSpc>
            </a:pPr>
            <a:r>
              <a:rPr lang="en-US" sz="2899" spc="173" dirty="0">
                <a:solidFill>
                  <a:srgbClr val="364182"/>
                </a:solidFill>
                <a:ea typeface="Arimo"/>
              </a:rPr>
              <a:t>Dress in graduation attire (cap and gown)</a:t>
            </a:r>
          </a:p>
          <a:p>
            <a:pPr algn="ctr">
              <a:lnSpc>
                <a:spcPts val="4929"/>
              </a:lnSpc>
            </a:pPr>
            <a:endParaRPr lang="en-US" sz="2899" spc="173" dirty="0">
              <a:solidFill>
                <a:srgbClr val="364182"/>
              </a:solidFill>
              <a:ea typeface="Arimo"/>
            </a:endParaRPr>
          </a:p>
          <a:p>
            <a:pPr algn="ctr">
              <a:lnSpc>
                <a:spcPts val="4929"/>
              </a:lnSpc>
            </a:pPr>
            <a:r>
              <a:rPr lang="en-US" sz="2899" spc="173" dirty="0">
                <a:solidFill>
                  <a:srgbClr val="364182"/>
                </a:solidFill>
                <a:ea typeface="Arimo"/>
              </a:rPr>
              <a:t>*****Students will receive 12 tickets each.*****</a:t>
            </a:r>
          </a:p>
          <a:p>
            <a:pPr algn="ctr">
              <a:lnSpc>
                <a:spcPts val="4929"/>
              </a:lnSpc>
            </a:pPr>
            <a:endParaRPr lang="en-US" sz="2899" spc="173" dirty="0">
              <a:solidFill>
                <a:srgbClr val="364182"/>
              </a:solidFill>
              <a:ea typeface="Arimo"/>
            </a:endParaRPr>
          </a:p>
        </p:txBody>
      </p:sp>
    </p:spTree>
    <p:extLst>
      <p:ext uri="{BB962C8B-B14F-4D97-AF65-F5344CB8AC3E}">
        <p14:creationId xmlns:p14="http://schemas.microsoft.com/office/powerpoint/2010/main" val="2601714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45545"/>
        </a:solidFill>
        <a:effectLst/>
      </p:bgPr>
    </p:bg>
    <p:spTree>
      <p:nvGrpSpPr>
        <p:cNvPr id="1" name=""/>
        <p:cNvGrpSpPr/>
        <p:nvPr/>
      </p:nvGrpSpPr>
      <p:grpSpPr>
        <a:xfrm>
          <a:off x="0" y="0"/>
          <a:ext cx="0" cy="0"/>
          <a:chOff x="0" y="0"/>
          <a:chExt cx="0" cy="0"/>
        </a:xfrm>
      </p:grpSpPr>
      <p:sp>
        <p:nvSpPr>
          <p:cNvPr id="2" name="AutoShape 2"/>
          <p:cNvSpPr/>
          <p:nvPr/>
        </p:nvSpPr>
        <p:spPr>
          <a:xfrm>
            <a:off x="658432" y="645554"/>
            <a:ext cx="16971135" cy="8995893"/>
          </a:xfrm>
          <a:prstGeom prst="rect">
            <a:avLst/>
          </a:prstGeom>
          <a:solidFill>
            <a:srgbClr val="FEFEFE"/>
          </a:solidFill>
        </p:spPr>
        <p:txBody>
          <a:bodyPr/>
          <a:lstStyle/>
          <a:p>
            <a:endParaRPr lang="en-US"/>
          </a:p>
        </p:txBody>
      </p:sp>
      <p:sp>
        <p:nvSpPr>
          <p:cNvPr id="3" name="TextBox 3"/>
          <p:cNvSpPr txBox="1"/>
          <p:nvPr/>
        </p:nvSpPr>
        <p:spPr>
          <a:xfrm>
            <a:off x="6158784" y="1210864"/>
            <a:ext cx="5970431" cy="962025"/>
          </a:xfrm>
          <a:prstGeom prst="rect">
            <a:avLst/>
          </a:prstGeom>
        </p:spPr>
        <p:txBody>
          <a:bodyPr lIns="0" tIns="0" rIns="0" bIns="0" rtlCol="0" anchor="t">
            <a:spAutoFit/>
          </a:bodyPr>
          <a:lstStyle/>
          <a:p>
            <a:pPr algn="ctr">
              <a:lnSpc>
                <a:spcPts val="7680"/>
              </a:lnSpc>
            </a:pPr>
            <a:r>
              <a:rPr lang="en-US" sz="6400" spc="128">
                <a:solidFill>
                  <a:srgbClr val="364182"/>
                </a:solidFill>
                <a:latin typeface="Roca One Bold"/>
              </a:rPr>
              <a:t>TRANSCRIPTS</a:t>
            </a:r>
          </a:p>
        </p:txBody>
      </p:sp>
      <p:sp>
        <p:nvSpPr>
          <p:cNvPr id="4" name="TextBox 4"/>
          <p:cNvSpPr txBox="1"/>
          <p:nvPr/>
        </p:nvSpPr>
        <p:spPr>
          <a:xfrm>
            <a:off x="1095574" y="7964098"/>
            <a:ext cx="16061350" cy="1233170"/>
          </a:xfrm>
          <a:prstGeom prst="rect">
            <a:avLst/>
          </a:prstGeom>
        </p:spPr>
        <p:txBody>
          <a:bodyPr lIns="0" tIns="0" rIns="0" bIns="0" rtlCol="0" anchor="t">
            <a:spAutoFit/>
          </a:bodyPr>
          <a:lstStyle/>
          <a:p>
            <a:pPr algn="ctr">
              <a:lnSpc>
                <a:spcPts val="4959"/>
              </a:lnSpc>
            </a:pPr>
            <a:r>
              <a:rPr lang="en-US" sz="3099" spc="309" dirty="0">
                <a:solidFill>
                  <a:srgbClr val="364182"/>
                </a:solidFill>
                <a:latin typeface="Arimo Bold"/>
              </a:rPr>
              <a:t>**IF YOU APPLIED THROUGH COMMON APP, YOUR COUNSELOR UPLOADED YOUR INITIAL AND MID-YEAR TRANSCRIPTS. </a:t>
            </a:r>
          </a:p>
        </p:txBody>
      </p:sp>
      <p:sp>
        <p:nvSpPr>
          <p:cNvPr id="5" name="TextBox 5"/>
          <p:cNvSpPr txBox="1"/>
          <p:nvPr/>
        </p:nvSpPr>
        <p:spPr>
          <a:xfrm>
            <a:off x="1868831" y="2020489"/>
            <a:ext cx="14550339" cy="6224846"/>
          </a:xfrm>
          <a:prstGeom prst="rect">
            <a:avLst/>
          </a:prstGeom>
        </p:spPr>
        <p:txBody>
          <a:bodyPr lIns="0" tIns="0" rIns="0" bIns="0" rtlCol="0" anchor="t">
            <a:spAutoFit/>
          </a:bodyPr>
          <a:lstStyle/>
          <a:p>
            <a:pPr algn="ctr">
              <a:lnSpc>
                <a:spcPts val="4929"/>
              </a:lnSpc>
            </a:pPr>
            <a:r>
              <a:rPr lang="en-US" sz="2899" spc="173" dirty="0">
                <a:solidFill>
                  <a:srgbClr val="364182"/>
                </a:solidFill>
                <a:ea typeface="Arimo"/>
              </a:rPr>
              <a:t>◦For North Carolina colleges/universities students will request their transcripts through CFNC</a:t>
            </a:r>
          </a:p>
          <a:p>
            <a:pPr algn="ctr">
              <a:lnSpc>
                <a:spcPts val="4929"/>
              </a:lnSpc>
            </a:pPr>
            <a:r>
              <a:rPr lang="en-US" sz="2899" spc="173" dirty="0">
                <a:solidFill>
                  <a:srgbClr val="364182"/>
                </a:solidFill>
                <a:ea typeface="Arimo"/>
              </a:rPr>
              <a:t>◦For out of state colleges/universities students will request their transcripts through </a:t>
            </a:r>
            <a:r>
              <a:rPr lang="en-US" sz="2899" spc="173" dirty="0" err="1">
                <a:solidFill>
                  <a:srgbClr val="364182"/>
                </a:solidFill>
                <a:ea typeface="Arimo"/>
              </a:rPr>
              <a:t>ScribOrder</a:t>
            </a:r>
            <a:endParaRPr lang="en-US" sz="2899" spc="173" dirty="0">
              <a:solidFill>
                <a:srgbClr val="364182"/>
              </a:solidFill>
              <a:ea typeface="Arimo"/>
            </a:endParaRPr>
          </a:p>
          <a:p>
            <a:pPr algn="ctr">
              <a:lnSpc>
                <a:spcPts val="4929"/>
              </a:lnSpc>
            </a:pPr>
            <a:r>
              <a:rPr lang="en-US" sz="2899" spc="173" dirty="0">
                <a:solidFill>
                  <a:srgbClr val="364182"/>
                </a:solidFill>
                <a:ea typeface="Arimo"/>
              </a:rPr>
              <a:t>◦For an unofficial copy students will request their transcript through </a:t>
            </a:r>
            <a:r>
              <a:rPr lang="en-US" sz="2899" spc="173" dirty="0" err="1">
                <a:solidFill>
                  <a:srgbClr val="364182"/>
                </a:solidFill>
                <a:ea typeface="Arimo"/>
              </a:rPr>
              <a:t>ScribOrder</a:t>
            </a:r>
            <a:r>
              <a:rPr lang="en-US" sz="2899" spc="173" dirty="0">
                <a:solidFill>
                  <a:srgbClr val="364182"/>
                </a:solidFill>
                <a:ea typeface="Arimo"/>
              </a:rPr>
              <a:t> and pick it up in the counseling office when it’s ready or have it emailed. </a:t>
            </a:r>
          </a:p>
          <a:p>
            <a:pPr algn="ctr">
              <a:lnSpc>
                <a:spcPts val="4929"/>
              </a:lnSpc>
            </a:pPr>
            <a:r>
              <a:rPr lang="en-US" sz="2899" spc="173" dirty="0">
                <a:solidFill>
                  <a:srgbClr val="364182"/>
                </a:solidFill>
                <a:ea typeface="Arimo"/>
              </a:rPr>
              <a:t>◦If you have taken a course(s) at GTCC through the Career &amp; College Promise program, you will be required to send a GTCC transcript (in addition to your NGHS transcript) to the college you choose to attend. </a:t>
            </a:r>
          </a:p>
          <a:p>
            <a:pPr algn="ctr">
              <a:lnSpc>
                <a:spcPts val="4930"/>
              </a:lnSpc>
            </a:pPr>
            <a:endParaRPr lang="en-US" sz="2899" spc="173" dirty="0">
              <a:solidFill>
                <a:srgbClr val="364182"/>
              </a:solidFill>
              <a:ea typeface="Arim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FFE"/>
        </a:solidFill>
        <a:effectLst/>
      </p:bgPr>
    </p:bg>
    <p:spTree>
      <p:nvGrpSpPr>
        <p:cNvPr id="1" name=""/>
        <p:cNvGrpSpPr/>
        <p:nvPr/>
      </p:nvGrpSpPr>
      <p:grpSpPr>
        <a:xfrm>
          <a:off x="0" y="0"/>
          <a:ext cx="0" cy="0"/>
          <a:chOff x="0" y="0"/>
          <a:chExt cx="0" cy="0"/>
        </a:xfrm>
      </p:grpSpPr>
      <p:sp>
        <p:nvSpPr>
          <p:cNvPr id="2" name="TextBox 2"/>
          <p:cNvSpPr txBox="1"/>
          <p:nvPr/>
        </p:nvSpPr>
        <p:spPr>
          <a:xfrm>
            <a:off x="3531915" y="2451684"/>
            <a:ext cx="11224171" cy="2034222"/>
          </a:xfrm>
          <a:prstGeom prst="rect">
            <a:avLst/>
          </a:prstGeom>
        </p:spPr>
        <p:txBody>
          <a:bodyPr lIns="0" tIns="0" rIns="0" bIns="0" rtlCol="0" anchor="t">
            <a:spAutoFit/>
          </a:bodyPr>
          <a:lstStyle/>
          <a:p>
            <a:pPr algn="ctr">
              <a:lnSpc>
                <a:spcPts val="16502"/>
              </a:lnSpc>
            </a:pPr>
            <a:r>
              <a:rPr lang="en-US" sz="11787">
                <a:solidFill>
                  <a:srgbClr val="364182"/>
                </a:solidFill>
                <a:latin typeface="Roca One Bold"/>
              </a:rPr>
              <a:t>Any Questions?</a:t>
            </a:r>
          </a:p>
        </p:txBody>
      </p:sp>
      <p:sp>
        <p:nvSpPr>
          <p:cNvPr id="3" name="TextBox 3"/>
          <p:cNvSpPr txBox="1"/>
          <p:nvPr/>
        </p:nvSpPr>
        <p:spPr>
          <a:xfrm>
            <a:off x="4026396" y="4295406"/>
            <a:ext cx="10235208" cy="1504788"/>
          </a:xfrm>
          <a:prstGeom prst="rect">
            <a:avLst/>
          </a:prstGeom>
        </p:spPr>
        <p:txBody>
          <a:bodyPr lIns="0" tIns="0" rIns="0" bIns="0" rtlCol="0" anchor="t">
            <a:spAutoFit/>
          </a:bodyPr>
          <a:lstStyle/>
          <a:p>
            <a:pPr algn="ctr">
              <a:lnSpc>
                <a:spcPts val="12083"/>
              </a:lnSpc>
            </a:pPr>
            <a:r>
              <a:rPr lang="en-US" sz="8631">
                <a:solidFill>
                  <a:srgbClr val="364182"/>
                </a:solidFill>
                <a:latin typeface="Arimo"/>
              </a:rPr>
              <a:t>Email your counselor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FFE"/>
        </a:solidFill>
        <a:effectLst/>
      </p:bgPr>
    </p:bg>
    <p:spTree>
      <p:nvGrpSpPr>
        <p:cNvPr id="1" name="">
          <a:extLst>
            <a:ext uri="{FF2B5EF4-FFF2-40B4-BE49-F238E27FC236}">
              <a16:creationId xmlns:a16="http://schemas.microsoft.com/office/drawing/2014/main" id="{A73950AB-03D0-6DA4-A80A-42C7BF65E6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69E5315-8BC5-D16D-557C-5A770A9C1BF1}"/>
              </a:ext>
            </a:extLst>
          </p:cNvPr>
          <p:cNvSpPr/>
          <p:nvPr/>
        </p:nvSpPr>
        <p:spPr>
          <a:xfrm>
            <a:off x="-682311" y="-838200"/>
            <a:ext cx="13747122" cy="12115800"/>
          </a:xfrm>
          <a:custGeom>
            <a:avLst/>
            <a:gdLst/>
            <a:ahLst/>
            <a:cxnLst/>
            <a:rect l="l" t="t" r="r" b="b"/>
            <a:pathLst>
              <a:path w="13747122" h="12115800">
                <a:moveTo>
                  <a:pt x="0" y="0"/>
                </a:moveTo>
                <a:lnTo>
                  <a:pt x="13747122" y="0"/>
                </a:lnTo>
                <a:lnTo>
                  <a:pt x="13747122" y="12115800"/>
                </a:lnTo>
                <a:lnTo>
                  <a:pt x="0" y="12115800"/>
                </a:lnTo>
                <a:lnTo>
                  <a:pt x="0" y="0"/>
                </a:lnTo>
                <a:close/>
              </a:path>
            </a:pathLst>
          </a:custGeom>
          <a:blipFill>
            <a:blip r:embed="rId2">
              <a:alphaModFix amt="99000"/>
            </a:blip>
            <a:stretch>
              <a:fillRect l="-38133" r="-38133"/>
            </a:stretch>
          </a:blipFill>
        </p:spPr>
        <p:txBody>
          <a:bodyPr/>
          <a:lstStyle/>
          <a:p>
            <a:endParaRPr lang="en-US"/>
          </a:p>
        </p:txBody>
      </p:sp>
      <p:sp>
        <p:nvSpPr>
          <p:cNvPr id="3" name="AutoShape 3">
            <a:extLst>
              <a:ext uri="{FF2B5EF4-FFF2-40B4-BE49-F238E27FC236}">
                <a16:creationId xmlns:a16="http://schemas.microsoft.com/office/drawing/2014/main" id="{19256F2F-7776-5880-F8E3-FDFC9E360FB9}"/>
              </a:ext>
            </a:extLst>
          </p:cNvPr>
          <p:cNvSpPr/>
          <p:nvPr/>
        </p:nvSpPr>
        <p:spPr>
          <a:xfrm rot="-654212">
            <a:off x="4833737" y="-4167598"/>
            <a:ext cx="16001730" cy="15574195"/>
          </a:xfrm>
          <a:prstGeom prst="rect">
            <a:avLst/>
          </a:prstGeom>
          <a:solidFill>
            <a:srgbClr val="EBEFFE"/>
          </a:solidFill>
        </p:spPr>
        <p:txBody>
          <a:bodyPr/>
          <a:lstStyle/>
          <a:p>
            <a:endParaRPr lang="en-US"/>
          </a:p>
        </p:txBody>
      </p:sp>
      <p:sp>
        <p:nvSpPr>
          <p:cNvPr id="4" name="TextBox 4">
            <a:extLst>
              <a:ext uri="{FF2B5EF4-FFF2-40B4-BE49-F238E27FC236}">
                <a16:creationId xmlns:a16="http://schemas.microsoft.com/office/drawing/2014/main" id="{65A3EFE5-2FC5-D78E-56D6-9BDBF52C5399}"/>
              </a:ext>
            </a:extLst>
          </p:cNvPr>
          <p:cNvSpPr txBox="1"/>
          <p:nvPr/>
        </p:nvSpPr>
        <p:spPr>
          <a:xfrm>
            <a:off x="5791200" y="162422"/>
            <a:ext cx="11068050" cy="3797193"/>
          </a:xfrm>
          <a:prstGeom prst="rect">
            <a:avLst/>
          </a:prstGeom>
        </p:spPr>
        <p:txBody>
          <a:bodyPr lIns="0" tIns="0" rIns="0" bIns="0" rtlCol="0" anchor="t">
            <a:spAutoFit/>
          </a:bodyPr>
          <a:lstStyle/>
          <a:p>
            <a:pPr algn="l">
              <a:lnSpc>
                <a:spcPts val="7440"/>
              </a:lnSpc>
            </a:pPr>
            <a:r>
              <a:rPr lang="en-US" sz="6200" spc="124" dirty="0">
                <a:solidFill>
                  <a:srgbClr val="364182"/>
                </a:solidFill>
                <a:latin typeface="Roca One Bold"/>
              </a:rPr>
              <a:t>WHO IS MY COUNSELOR?</a:t>
            </a:r>
          </a:p>
          <a:p>
            <a:pPr algn="l">
              <a:lnSpc>
                <a:spcPts val="7440"/>
              </a:lnSpc>
            </a:pPr>
            <a:endParaRPr lang="en-US" sz="6200" spc="124" dirty="0">
              <a:solidFill>
                <a:srgbClr val="364182"/>
              </a:solidFill>
              <a:latin typeface="Roca One Bold"/>
            </a:endParaRPr>
          </a:p>
          <a:p>
            <a:pPr algn="l">
              <a:lnSpc>
                <a:spcPts val="7440"/>
              </a:lnSpc>
            </a:pPr>
            <a:endParaRPr lang="en-US" sz="6200" spc="124" dirty="0">
              <a:solidFill>
                <a:srgbClr val="364182"/>
              </a:solidFill>
              <a:latin typeface="Roca One Bold"/>
            </a:endParaRPr>
          </a:p>
          <a:p>
            <a:pPr algn="l">
              <a:lnSpc>
                <a:spcPts val="7440"/>
              </a:lnSpc>
            </a:pPr>
            <a:endParaRPr lang="en-US" sz="6200" spc="124" dirty="0">
              <a:solidFill>
                <a:srgbClr val="364182"/>
              </a:solidFill>
              <a:latin typeface="Roca One Bold"/>
            </a:endParaRPr>
          </a:p>
        </p:txBody>
      </p:sp>
      <p:sp>
        <p:nvSpPr>
          <p:cNvPr id="9" name="TextBox 8">
            <a:extLst>
              <a:ext uri="{FF2B5EF4-FFF2-40B4-BE49-F238E27FC236}">
                <a16:creationId xmlns:a16="http://schemas.microsoft.com/office/drawing/2014/main" id="{F95F4ABF-A0F8-8512-B8D7-DE903B9808D5}"/>
              </a:ext>
            </a:extLst>
          </p:cNvPr>
          <p:cNvSpPr txBox="1"/>
          <p:nvPr/>
        </p:nvSpPr>
        <p:spPr>
          <a:xfrm>
            <a:off x="7345816" y="1562100"/>
            <a:ext cx="7543825" cy="9202519"/>
          </a:xfrm>
          <a:prstGeom prst="rect">
            <a:avLst/>
          </a:prstGeom>
          <a:noFill/>
        </p:spPr>
        <p:txBody>
          <a:bodyPr wrap="square" lIns="91440" tIns="45720" rIns="91440" bIns="45720" rtlCol="0" anchor="t">
            <a:spAutoFit/>
          </a:bodyPr>
          <a:lstStyle/>
          <a:p>
            <a:r>
              <a:rPr lang="en-US" sz="4000" dirty="0"/>
              <a:t>A – E Mr. Demarcus Crawford </a:t>
            </a:r>
          </a:p>
          <a:p>
            <a:r>
              <a:rPr lang="en-US" sz="4000" dirty="0">
                <a:hlinkClick r:id="rId3"/>
              </a:rPr>
              <a:t>crawfod2@gcsnc.com</a:t>
            </a:r>
            <a:endParaRPr lang="en-US" sz="4000" dirty="0"/>
          </a:p>
          <a:p>
            <a:endParaRPr lang="en-US" sz="4000" dirty="0"/>
          </a:p>
          <a:p>
            <a:r>
              <a:rPr lang="en-US" sz="4000" dirty="0"/>
              <a:t>F - Li Mr. Karim Williams</a:t>
            </a:r>
            <a:endParaRPr lang="en-US" sz="4000">
              <a:ea typeface="Calibri"/>
              <a:cs typeface="Calibri"/>
            </a:endParaRPr>
          </a:p>
          <a:p>
            <a:r>
              <a:rPr lang="en-US" sz="4000" dirty="0">
                <a:hlinkClick r:id="rId4"/>
              </a:rPr>
              <a:t>williak19@gcsnc.com</a:t>
            </a:r>
            <a:endParaRPr lang="en-US" sz="4000" dirty="0"/>
          </a:p>
          <a:p>
            <a:endParaRPr lang="en-US" sz="4000" dirty="0"/>
          </a:p>
          <a:p>
            <a:r>
              <a:rPr lang="en-US" sz="4000" dirty="0"/>
              <a:t>Li - </a:t>
            </a:r>
            <a:r>
              <a:rPr lang="en-US" sz="4000"/>
              <a:t>Ri</a:t>
            </a:r>
            <a:r>
              <a:rPr lang="en-US" sz="4000" dirty="0"/>
              <a:t> Ms. Kathleen Elliott</a:t>
            </a:r>
          </a:p>
          <a:p>
            <a:r>
              <a:rPr lang="en-US" sz="4000" dirty="0">
                <a:hlinkClick r:id="rId5"/>
              </a:rPr>
              <a:t>elliotk@gcsnc.com</a:t>
            </a:r>
            <a:endParaRPr lang="en-US" sz="4000" dirty="0"/>
          </a:p>
          <a:p>
            <a:endParaRPr lang="en-US" sz="4000" dirty="0"/>
          </a:p>
          <a:p>
            <a:r>
              <a:rPr lang="en-US" sz="4000" dirty="0"/>
              <a:t>Ro – Z Ms. Kristin Guthrie Stuart</a:t>
            </a:r>
            <a:endParaRPr lang="en-US" sz="4000">
              <a:ea typeface="Calibri"/>
              <a:cs typeface="Calibri"/>
            </a:endParaRPr>
          </a:p>
          <a:p>
            <a:r>
              <a:rPr lang="en-US" sz="4000" dirty="0">
                <a:hlinkClick r:id="rId6"/>
              </a:rPr>
              <a:t>guthrik@gcsnc.com</a:t>
            </a:r>
            <a:endParaRPr lang="en-US" sz="4000" dirty="0"/>
          </a:p>
          <a:p>
            <a:endParaRPr lang="en-US" sz="4000" dirty="0"/>
          </a:p>
          <a:p>
            <a:r>
              <a:rPr lang="en-US" sz="4000" dirty="0"/>
              <a:t>Ms. Julie Cunningham</a:t>
            </a:r>
            <a:endParaRPr lang="en-US" sz="4000">
              <a:ea typeface="Calibri"/>
              <a:cs typeface="Calibri"/>
            </a:endParaRPr>
          </a:p>
          <a:p>
            <a:r>
              <a:rPr lang="en-US" sz="4000" dirty="0">
                <a:hlinkClick r:id="rId7"/>
              </a:rPr>
              <a:t>cunninj4@gcsnc.com</a:t>
            </a:r>
            <a:endParaRPr lang="en-US" sz="4000" dirty="0"/>
          </a:p>
          <a:p>
            <a:endParaRPr lang="en-US" sz="3200" dirty="0"/>
          </a:p>
        </p:txBody>
      </p:sp>
      <p:pic>
        <p:nvPicPr>
          <p:cNvPr id="11" name="Picture 2" descr="Free Vector illustration of university graduates">
            <a:extLst>
              <a:ext uri="{FF2B5EF4-FFF2-40B4-BE49-F238E27FC236}">
                <a16:creationId xmlns:a16="http://schemas.microsoft.com/office/drawing/2014/main" id="{264EC49B-7941-A251-418E-BBB40D7BBC6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01206" y="3619500"/>
            <a:ext cx="5962650" cy="3714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058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FFE"/>
        </a:solidFill>
        <a:effectLst/>
      </p:bgPr>
    </p:bg>
    <p:spTree>
      <p:nvGrpSpPr>
        <p:cNvPr id="1" name=""/>
        <p:cNvGrpSpPr/>
        <p:nvPr/>
      </p:nvGrpSpPr>
      <p:grpSpPr>
        <a:xfrm>
          <a:off x="0" y="0"/>
          <a:ext cx="0" cy="0"/>
          <a:chOff x="0" y="0"/>
          <a:chExt cx="0" cy="0"/>
        </a:xfrm>
      </p:grpSpPr>
      <p:sp>
        <p:nvSpPr>
          <p:cNvPr id="2" name="Freeform 2"/>
          <p:cNvSpPr/>
          <p:nvPr/>
        </p:nvSpPr>
        <p:spPr>
          <a:xfrm>
            <a:off x="-682311" y="-838200"/>
            <a:ext cx="13747122" cy="12115800"/>
          </a:xfrm>
          <a:custGeom>
            <a:avLst/>
            <a:gdLst/>
            <a:ahLst/>
            <a:cxnLst/>
            <a:rect l="l" t="t" r="r" b="b"/>
            <a:pathLst>
              <a:path w="13747122" h="12115800">
                <a:moveTo>
                  <a:pt x="0" y="0"/>
                </a:moveTo>
                <a:lnTo>
                  <a:pt x="13747122" y="0"/>
                </a:lnTo>
                <a:lnTo>
                  <a:pt x="13747122" y="12115800"/>
                </a:lnTo>
                <a:lnTo>
                  <a:pt x="0" y="12115800"/>
                </a:lnTo>
                <a:lnTo>
                  <a:pt x="0" y="0"/>
                </a:lnTo>
                <a:close/>
              </a:path>
            </a:pathLst>
          </a:custGeom>
          <a:blipFill>
            <a:blip r:embed="rId2">
              <a:alphaModFix amt="99000"/>
            </a:blip>
            <a:stretch>
              <a:fillRect l="-38133" r="-38133"/>
            </a:stretch>
          </a:blipFill>
        </p:spPr>
        <p:txBody>
          <a:bodyPr/>
          <a:lstStyle/>
          <a:p>
            <a:endParaRPr lang="en-US"/>
          </a:p>
        </p:txBody>
      </p:sp>
      <p:sp>
        <p:nvSpPr>
          <p:cNvPr id="3" name="AutoShape 3"/>
          <p:cNvSpPr/>
          <p:nvPr/>
        </p:nvSpPr>
        <p:spPr>
          <a:xfrm rot="-654212">
            <a:off x="4838043" y="-2910681"/>
            <a:ext cx="16001730" cy="15574195"/>
          </a:xfrm>
          <a:prstGeom prst="rect">
            <a:avLst/>
          </a:prstGeom>
          <a:solidFill>
            <a:srgbClr val="EBEFFE"/>
          </a:solidFill>
        </p:spPr>
        <p:txBody>
          <a:bodyPr/>
          <a:lstStyle/>
          <a:p>
            <a:endParaRPr lang="en-US"/>
          </a:p>
        </p:txBody>
      </p:sp>
      <p:sp>
        <p:nvSpPr>
          <p:cNvPr id="4" name="TextBox 4"/>
          <p:cNvSpPr txBox="1"/>
          <p:nvPr/>
        </p:nvSpPr>
        <p:spPr>
          <a:xfrm>
            <a:off x="6191250" y="1434811"/>
            <a:ext cx="11068050" cy="952500"/>
          </a:xfrm>
          <a:prstGeom prst="rect">
            <a:avLst/>
          </a:prstGeom>
        </p:spPr>
        <p:txBody>
          <a:bodyPr lIns="0" tIns="0" rIns="0" bIns="0" rtlCol="0" anchor="t">
            <a:spAutoFit/>
          </a:bodyPr>
          <a:lstStyle/>
          <a:p>
            <a:pPr algn="l">
              <a:lnSpc>
                <a:spcPts val="7440"/>
              </a:lnSpc>
            </a:pPr>
            <a:r>
              <a:rPr lang="en-US" sz="6200" spc="124">
                <a:solidFill>
                  <a:srgbClr val="364182"/>
                </a:solidFill>
                <a:latin typeface="Roca One Bold"/>
              </a:rPr>
              <a:t>NGHS VISION STATEMENT</a:t>
            </a:r>
          </a:p>
        </p:txBody>
      </p:sp>
      <p:sp>
        <p:nvSpPr>
          <p:cNvPr id="5" name="TextBox 5"/>
          <p:cNvSpPr txBox="1"/>
          <p:nvPr/>
        </p:nvSpPr>
        <p:spPr>
          <a:xfrm>
            <a:off x="6822937" y="2952844"/>
            <a:ext cx="9430604" cy="5414965"/>
          </a:xfrm>
          <a:prstGeom prst="rect">
            <a:avLst/>
          </a:prstGeom>
        </p:spPr>
        <p:txBody>
          <a:bodyPr lIns="0" tIns="0" rIns="0" bIns="0" rtlCol="0" anchor="t">
            <a:spAutoFit/>
          </a:bodyPr>
          <a:lstStyle/>
          <a:p>
            <a:pPr algn="ctr">
              <a:lnSpc>
                <a:spcPts val="7267"/>
              </a:lnSpc>
            </a:pPr>
            <a:r>
              <a:rPr lang="en-US" sz="4274" spc="256">
                <a:solidFill>
                  <a:srgbClr val="364182"/>
                </a:solidFill>
                <a:latin typeface="Roca One"/>
              </a:rPr>
              <a:t>Northern Guilford High School will equip and prepare all graduates with a career plan, apprenticeship, enlistment agreement, or acceptance letter to a post-secondary school.</a:t>
            </a:r>
          </a:p>
        </p:txBody>
      </p:sp>
      <p:sp>
        <p:nvSpPr>
          <p:cNvPr id="6" name="AutoShape 6"/>
          <p:cNvSpPr/>
          <p:nvPr/>
        </p:nvSpPr>
        <p:spPr>
          <a:xfrm>
            <a:off x="6191250" y="2749152"/>
            <a:ext cx="10445482" cy="41767"/>
          </a:xfrm>
          <a:prstGeom prst="rect">
            <a:avLst/>
          </a:prstGeom>
          <a:solidFill>
            <a:srgbClr val="364182">
              <a:alpha val="69804"/>
            </a:srgbClr>
          </a:solid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p:cNvGrpSpPr/>
        <p:nvPr/>
      </p:nvGrpSpPr>
      <p:grpSpPr>
        <a:xfrm>
          <a:off x="0" y="0"/>
          <a:ext cx="0" cy="0"/>
          <a:chOff x="0" y="0"/>
          <a:chExt cx="0" cy="0"/>
        </a:xfrm>
      </p:grpSpPr>
      <p:sp>
        <p:nvSpPr>
          <p:cNvPr id="2" name="Freeform 2"/>
          <p:cNvSpPr/>
          <p:nvPr/>
        </p:nvSpPr>
        <p:spPr>
          <a:xfrm>
            <a:off x="5791200" y="-1104900"/>
            <a:ext cx="13747122" cy="12115800"/>
          </a:xfrm>
          <a:custGeom>
            <a:avLst/>
            <a:gdLst/>
            <a:ahLst/>
            <a:cxnLst/>
            <a:rect l="l" t="t" r="r" b="b"/>
            <a:pathLst>
              <a:path w="13747122" h="12115800">
                <a:moveTo>
                  <a:pt x="0" y="0"/>
                </a:moveTo>
                <a:lnTo>
                  <a:pt x="13747122" y="0"/>
                </a:lnTo>
                <a:lnTo>
                  <a:pt x="13747122" y="12115800"/>
                </a:lnTo>
                <a:lnTo>
                  <a:pt x="0" y="12115800"/>
                </a:lnTo>
                <a:lnTo>
                  <a:pt x="0" y="0"/>
                </a:lnTo>
                <a:close/>
              </a:path>
            </a:pathLst>
          </a:custGeom>
          <a:blipFill>
            <a:blip r:embed="rId2">
              <a:alphaModFix amt="99000"/>
            </a:blip>
            <a:stretch>
              <a:fillRect l="-29220" r="-29220"/>
            </a:stretch>
          </a:blipFill>
        </p:spPr>
        <p:txBody>
          <a:bodyPr/>
          <a:lstStyle/>
          <a:p>
            <a:endParaRPr lang="en-US"/>
          </a:p>
        </p:txBody>
      </p:sp>
      <p:sp>
        <p:nvSpPr>
          <p:cNvPr id="3" name="AutoShape 3"/>
          <p:cNvSpPr/>
          <p:nvPr/>
        </p:nvSpPr>
        <p:spPr>
          <a:xfrm rot="-654212">
            <a:off x="-958505" y="-2497242"/>
            <a:ext cx="15108311" cy="17089281"/>
          </a:xfrm>
          <a:prstGeom prst="rect">
            <a:avLst/>
          </a:prstGeom>
          <a:solidFill>
            <a:srgbClr val="EBEFFE"/>
          </a:solidFill>
        </p:spPr>
        <p:txBody>
          <a:bodyPr/>
          <a:lstStyle/>
          <a:p>
            <a:endParaRPr lang="en-US" dirty="0"/>
          </a:p>
        </p:txBody>
      </p:sp>
      <p:sp>
        <p:nvSpPr>
          <p:cNvPr id="4" name="TextBox 4"/>
          <p:cNvSpPr txBox="1"/>
          <p:nvPr/>
        </p:nvSpPr>
        <p:spPr>
          <a:xfrm>
            <a:off x="1108363" y="495300"/>
            <a:ext cx="8764759" cy="987450"/>
          </a:xfrm>
          <a:prstGeom prst="rect">
            <a:avLst/>
          </a:prstGeom>
        </p:spPr>
        <p:txBody>
          <a:bodyPr wrap="square" lIns="0" tIns="0" rIns="0" bIns="0" rtlCol="0" anchor="t">
            <a:spAutoFit/>
          </a:bodyPr>
          <a:lstStyle/>
          <a:p>
            <a:pPr algn="ctr">
              <a:lnSpc>
                <a:spcPts val="7680"/>
              </a:lnSpc>
            </a:pPr>
            <a:r>
              <a:rPr lang="en-US" sz="3200" b="1" u="sng" spc="128" dirty="0">
                <a:solidFill>
                  <a:srgbClr val="364182"/>
                </a:solidFill>
                <a:latin typeface="Roca One Bold"/>
              </a:rPr>
              <a:t>IMPORTANT DATES</a:t>
            </a:r>
            <a:r>
              <a:rPr lang="en-US" sz="5400" b="1" u="sng" spc="128" dirty="0">
                <a:solidFill>
                  <a:srgbClr val="364182"/>
                </a:solidFill>
                <a:latin typeface="Roca One Bold"/>
              </a:rPr>
              <a:t>:</a:t>
            </a:r>
          </a:p>
        </p:txBody>
      </p:sp>
      <p:sp>
        <p:nvSpPr>
          <p:cNvPr id="5" name="TextBox 5"/>
          <p:cNvSpPr txBox="1"/>
          <p:nvPr/>
        </p:nvSpPr>
        <p:spPr>
          <a:xfrm>
            <a:off x="-304800" y="1482750"/>
            <a:ext cx="13944600" cy="8986243"/>
          </a:xfrm>
          <a:prstGeom prst="rect">
            <a:avLst/>
          </a:prstGeom>
        </p:spPr>
        <p:txBody>
          <a:bodyPr wrap="square" lIns="0" tIns="0" rIns="0" bIns="0" rtlCol="0" anchor="t">
            <a:spAutoFit/>
          </a:bodyPr>
          <a:lstStyle/>
          <a:p>
            <a:pPr marL="571500" indent="-571500" algn="l">
              <a:lnSpc>
                <a:spcPct val="150000"/>
              </a:lnSpc>
              <a:buFont typeface="Wingdings" panose="05000000000000000000" pitchFamily="2" charset="2"/>
              <a:buChar char="v"/>
            </a:pPr>
            <a:r>
              <a:rPr lang="en-US" sz="2800" spc="320" dirty="0">
                <a:solidFill>
                  <a:srgbClr val="364182"/>
                </a:solidFill>
                <a:latin typeface="Arimo Bold"/>
              </a:rPr>
              <a:t>3/18 Senior Meeting</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3/19 Herff Jones senior delivery</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3/31 Last day for Service Learning pre-approval submissions</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4/1 Legacy Brick purchase deadline</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4/5 Prom</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4/14-18 Spring Break</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4/21 Decision Day videos due</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4/21 Last day to submit &amp; verify Service Learning</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5/1 Decision Day Senior Lunch</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5/2 Graduation Walks</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6/1 Senior Awards/Picnic and Sunset</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6/10 Graduation Rehearsal</a:t>
            </a:r>
          </a:p>
          <a:p>
            <a:pPr marL="571500" indent="-571500" algn="l">
              <a:lnSpc>
                <a:spcPct val="150000"/>
              </a:lnSpc>
              <a:buFont typeface="Wingdings" panose="05000000000000000000" pitchFamily="2" charset="2"/>
              <a:buChar char="v"/>
            </a:pPr>
            <a:r>
              <a:rPr lang="en-US" sz="2800" spc="320" dirty="0">
                <a:solidFill>
                  <a:srgbClr val="364182"/>
                </a:solidFill>
                <a:latin typeface="Arimo Bold"/>
              </a:rPr>
              <a:t>6/13 Graduation</a:t>
            </a:r>
          </a:p>
          <a:p>
            <a:pPr algn="l">
              <a:lnSpc>
                <a:spcPts val="5120"/>
              </a:lnSpc>
            </a:pPr>
            <a:endParaRPr lang="en-US" sz="3200" spc="320" dirty="0">
              <a:solidFill>
                <a:srgbClr val="364182"/>
              </a:solidFill>
              <a:latin typeface="Arimo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a:extLst>
            <a:ext uri="{FF2B5EF4-FFF2-40B4-BE49-F238E27FC236}">
              <a16:creationId xmlns:a16="http://schemas.microsoft.com/office/drawing/2014/main" id="{E4DD4496-63FA-5A6A-3425-2AABDDD170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F42F362-CD48-9E9D-137B-0612787B5F01}"/>
              </a:ext>
            </a:extLst>
          </p:cNvPr>
          <p:cNvSpPr/>
          <p:nvPr/>
        </p:nvSpPr>
        <p:spPr>
          <a:xfrm>
            <a:off x="5791200" y="-1104900"/>
            <a:ext cx="13747122" cy="12115800"/>
          </a:xfrm>
          <a:custGeom>
            <a:avLst/>
            <a:gdLst/>
            <a:ahLst/>
            <a:cxnLst/>
            <a:rect l="l" t="t" r="r" b="b"/>
            <a:pathLst>
              <a:path w="13747122" h="12115800">
                <a:moveTo>
                  <a:pt x="0" y="0"/>
                </a:moveTo>
                <a:lnTo>
                  <a:pt x="13747122" y="0"/>
                </a:lnTo>
                <a:lnTo>
                  <a:pt x="13747122" y="12115800"/>
                </a:lnTo>
                <a:lnTo>
                  <a:pt x="0" y="12115800"/>
                </a:lnTo>
                <a:lnTo>
                  <a:pt x="0" y="0"/>
                </a:lnTo>
                <a:close/>
              </a:path>
            </a:pathLst>
          </a:custGeom>
          <a:blipFill>
            <a:blip r:embed="rId2">
              <a:alphaModFix amt="99000"/>
            </a:blip>
            <a:stretch>
              <a:fillRect l="-29220" r="-29220"/>
            </a:stretch>
          </a:blipFill>
        </p:spPr>
        <p:txBody>
          <a:bodyPr/>
          <a:lstStyle/>
          <a:p>
            <a:endParaRPr lang="en-US"/>
          </a:p>
        </p:txBody>
      </p:sp>
      <p:sp>
        <p:nvSpPr>
          <p:cNvPr id="3" name="AutoShape 3">
            <a:extLst>
              <a:ext uri="{FF2B5EF4-FFF2-40B4-BE49-F238E27FC236}">
                <a16:creationId xmlns:a16="http://schemas.microsoft.com/office/drawing/2014/main" id="{2C2C8DA9-679A-783E-D065-C343ADD2A307}"/>
              </a:ext>
            </a:extLst>
          </p:cNvPr>
          <p:cNvSpPr/>
          <p:nvPr/>
        </p:nvSpPr>
        <p:spPr>
          <a:xfrm rot="-654212">
            <a:off x="-4881108" y="-3092062"/>
            <a:ext cx="14458908" cy="17089281"/>
          </a:xfrm>
          <a:prstGeom prst="rect">
            <a:avLst/>
          </a:prstGeom>
          <a:solidFill>
            <a:srgbClr val="EBEFFE"/>
          </a:solidFill>
        </p:spPr>
        <p:txBody>
          <a:bodyPr/>
          <a:lstStyle/>
          <a:p>
            <a:pPr marL="914400" marR="0">
              <a:lnSpc>
                <a:spcPct val="150000"/>
              </a:lnSpc>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4D3A7E07-9841-7963-C1BA-4247F96996DD}"/>
              </a:ext>
            </a:extLst>
          </p:cNvPr>
          <p:cNvGraphicFramePr>
            <a:graphicFrameLocks noChangeAspect="1"/>
          </p:cNvGraphicFramePr>
          <p:nvPr>
            <p:extLst>
              <p:ext uri="{D42A27DB-BD31-4B8C-83A1-F6EECF244321}">
                <p14:modId xmlns:p14="http://schemas.microsoft.com/office/powerpoint/2010/main" val="2970275307"/>
              </p:ext>
            </p:extLst>
          </p:nvPr>
        </p:nvGraphicFramePr>
        <p:xfrm>
          <a:off x="2057400" y="261391"/>
          <a:ext cx="8058150" cy="7467600"/>
        </p:xfrm>
        <a:graphic>
          <a:graphicData uri="http://schemas.openxmlformats.org/presentationml/2006/ole">
            <mc:AlternateContent xmlns:mc="http://schemas.openxmlformats.org/markup-compatibility/2006">
              <mc:Choice xmlns:v="urn:schemas-microsoft-com:vml" Requires="v">
                <p:oleObj name="Acrobat Document" r:id="rId3" imgW="7143556" imgH="7143651" progId="Acrobat.Document.DC">
                  <p:embed/>
                </p:oleObj>
              </mc:Choice>
              <mc:Fallback>
                <p:oleObj name="Acrobat Document" r:id="rId3" imgW="7143556" imgH="7143651" progId="Acrobat.Document.DC">
                  <p:embed/>
                  <p:pic>
                    <p:nvPicPr>
                      <p:cNvPr id="0" name=""/>
                      <p:cNvPicPr/>
                      <p:nvPr/>
                    </p:nvPicPr>
                    <p:blipFill>
                      <a:blip r:embed="rId4"/>
                      <a:stretch>
                        <a:fillRect/>
                      </a:stretch>
                    </p:blipFill>
                    <p:spPr>
                      <a:xfrm>
                        <a:off x="2057400" y="261391"/>
                        <a:ext cx="8058150" cy="74676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3CA6359E-78CC-E9D2-24C5-09506C158D29}"/>
              </a:ext>
            </a:extLst>
          </p:cNvPr>
          <p:cNvSpPr txBox="1"/>
          <p:nvPr/>
        </p:nvSpPr>
        <p:spPr>
          <a:xfrm>
            <a:off x="6477000" y="4918363"/>
            <a:ext cx="914400" cy="91440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0DBC9573-EAEC-04FD-69ED-95516B4EFCF9}"/>
              </a:ext>
            </a:extLst>
          </p:cNvPr>
          <p:cNvSpPr txBox="1"/>
          <p:nvPr/>
        </p:nvSpPr>
        <p:spPr>
          <a:xfrm>
            <a:off x="-214042" y="7818009"/>
            <a:ext cx="11277600" cy="2554545"/>
          </a:xfrm>
          <a:prstGeom prst="rect">
            <a:avLst/>
          </a:prstGeom>
          <a:noFill/>
        </p:spPr>
        <p:txBody>
          <a:bodyPr wrap="square" rtlCol="0">
            <a:spAutoFit/>
          </a:bodyPr>
          <a:lstStyle/>
          <a:p>
            <a:pPr marL="0" marR="0" algn="ctr"/>
            <a:r>
              <a:rPr lang="en-US" sz="32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3/31 - Last day for pre-approval submissions</a:t>
            </a:r>
          </a:p>
          <a:p>
            <a:pPr marL="0" marR="0" algn="ctr"/>
            <a:endParaRPr lang="en-US" sz="3200" b="1" dirty="0">
              <a:effectLst/>
              <a:latin typeface="Aptos" panose="020B0004020202020204" pitchFamily="34" charset="0"/>
              <a:ea typeface="Aptos" panose="020B0004020202020204" pitchFamily="34" charset="0"/>
              <a:cs typeface="Aptos" panose="020B0004020202020204" pitchFamily="34" charset="0"/>
            </a:endParaRPr>
          </a:p>
          <a:p>
            <a:pPr marL="0" marR="0" algn="ctr"/>
            <a:r>
              <a:rPr lang="en-US" sz="3200" b="1" dirty="0">
                <a:solidFill>
                  <a:srgbClr val="000000"/>
                </a:solidFill>
                <a:effectLst/>
                <a:latin typeface="Georgia" panose="02040502050405020303" pitchFamily="18" charset="0"/>
                <a:ea typeface="Times New Roman" panose="02020603050405020304" pitchFamily="18" charset="0"/>
                <a:cs typeface="Aptos" panose="020B0004020202020204" pitchFamily="34" charset="0"/>
              </a:rPr>
              <a:t>4/21 - Last day to have submissions entered and verified in X2Vol for credit towards awards/diplomas.</a:t>
            </a:r>
            <a:endParaRPr lang="en-US" sz="3200" b="1" dirty="0">
              <a:effectLst/>
              <a:latin typeface="Aptos" panose="020B0004020202020204"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168061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p:cNvGrpSpPr/>
        <p:nvPr/>
      </p:nvGrpSpPr>
      <p:grpSpPr>
        <a:xfrm>
          <a:off x="0" y="0"/>
          <a:ext cx="0" cy="0"/>
          <a:chOff x="0" y="0"/>
          <a:chExt cx="0" cy="0"/>
        </a:xfrm>
      </p:grpSpPr>
      <p:sp>
        <p:nvSpPr>
          <p:cNvPr id="5" name="AutoShape 5"/>
          <p:cNvSpPr/>
          <p:nvPr/>
        </p:nvSpPr>
        <p:spPr>
          <a:xfrm rot="610892">
            <a:off x="14093535" y="-2519778"/>
            <a:ext cx="16215697" cy="17554557"/>
          </a:xfrm>
          <a:prstGeom prst="rect">
            <a:avLst/>
          </a:prstGeom>
          <a:solidFill>
            <a:srgbClr val="EBEFFE"/>
          </a:solidFill>
        </p:spPr>
        <p:txBody>
          <a:bodyPr/>
          <a:lstStyle/>
          <a:p>
            <a:endParaRPr lang="en-US"/>
          </a:p>
        </p:txBody>
      </p:sp>
      <p:pic>
        <p:nvPicPr>
          <p:cNvPr id="1027" name="Picture 3">
            <a:extLst>
              <a:ext uri="{FF2B5EF4-FFF2-40B4-BE49-F238E27FC236}">
                <a16:creationId xmlns:a16="http://schemas.microsoft.com/office/drawing/2014/main" id="{74857D2E-83E7-2D9F-6024-1134C4C252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92360"/>
            <a:ext cx="13306425" cy="1059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5545"/>
        </a:solidFill>
        <a:effectLst/>
      </p:bgPr>
    </p:bg>
    <p:spTree>
      <p:nvGrpSpPr>
        <p:cNvPr id="1" name="">
          <a:extLst>
            <a:ext uri="{FF2B5EF4-FFF2-40B4-BE49-F238E27FC236}">
              <a16:creationId xmlns:a16="http://schemas.microsoft.com/office/drawing/2014/main" id="{47512069-0204-BB97-01C1-173444B974F2}"/>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97B3F957-B668-7662-8451-00A25E5CFC66}"/>
              </a:ext>
            </a:extLst>
          </p:cNvPr>
          <p:cNvSpPr/>
          <p:nvPr/>
        </p:nvSpPr>
        <p:spPr>
          <a:xfrm>
            <a:off x="658432" y="645554"/>
            <a:ext cx="16971135" cy="8995893"/>
          </a:xfrm>
          <a:prstGeom prst="rect">
            <a:avLst/>
          </a:prstGeom>
          <a:solidFill>
            <a:srgbClr val="FEFEFE"/>
          </a:solidFill>
        </p:spPr>
        <p:txBody>
          <a:bodyPr/>
          <a:lstStyle/>
          <a:p>
            <a:endParaRPr lang="en-US"/>
          </a:p>
        </p:txBody>
      </p:sp>
      <p:pic>
        <p:nvPicPr>
          <p:cNvPr id="10" name="Picture 9" descr="A qr code on a card&#10;&#10;AI-generated content may be incorrect.">
            <a:extLst>
              <a:ext uri="{FF2B5EF4-FFF2-40B4-BE49-F238E27FC236}">
                <a16:creationId xmlns:a16="http://schemas.microsoft.com/office/drawing/2014/main" id="{F1E5C933-BD4C-E69E-7BF5-5C3323AAA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80278" y="645553"/>
            <a:ext cx="7762736" cy="8995893"/>
          </a:xfrm>
          <a:prstGeom prst="rect">
            <a:avLst/>
          </a:prstGeom>
        </p:spPr>
      </p:pic>
      <p:pic>
        <p:nvPicPr>
          <p:cNvPr id="11" name="1A5B569D">
            <a:hlinkClick r:id="" action="ppaction://media"/>
            <a:extLst>
              <a:ext uri="{FF2B5EF4-FFF2-40B4-BE49-F238E27FC236}">
                <a16:creationId xmlns:a16="http://schemas.microsoft.com/office/drawing/2014/main" id="{3997B06B-56B3-2E41-7543-26499AD931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8424" y="98425"/>
            <a:ext cx="8816975" cy="10074275"/>
          </a:xfrm>
          <a:prstGeom prst="rect">
            <a:avLst/>
          </a:prstGeom>
        </p:spPr>
      </p:pic>
    </p:spTree>
    <p:extLst>
      <p:ext uri="{BB962C8B-B14F-4D97-AF65-F5344CB8AC3E}">
        <p14:creationId xmlns:p14="http://schemas.microsoft.com/office/powerpoint/2010/main" val="119155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p:cNvGrpSpPr/>
        <p:nvPr/>
      </p:nvGrpSpPr>
      <p:grpSpPr>
        <a:xfrm>
          <a:off x="0" y="0"/>
          <a:ext cx="0" cy="0"/>
          <a:chOff x="0" y="0"/>
          <a:chExt cx="0" cy="0"/>
        </a:xfrm>
      </p:grpSpPr>
      <p:grpSp>
        <p:nvGrpSpPr>
          <p:cNvPr id="2" name="Group 2"/>
          <p:cNvGrpSpPr/>
          <p:nvPr/>
        </p:nvGrpSpPr>
        <p:grpSpPr>
          <a:xfrm>
            <a:off x="-1319838" y="-157660"/>
            <a:ext cx="8705851" cy="11291455"/>
            <a:chOff x="0" y="32327"/>
            <a:chExt cx="11607801" cy="15055273"/>
          </a:xfrm>
        </p:grpSpPr>
        <p:pic>
          <p:nvPicPr>
            <p:cNvPr id="3" name="Picture 3"/>
            <p:cNvPicPr>
              <a:picLocks noChangeAspect="1"/>
            </p:cNvPicPr>
            <p:nvPr/>
          </p:nvPicPr>
          <p:blipFill>
            <a:blip r:embed="rId2"/>
            <a:srcRect l="11531" r="11531"/>
            <a:stretch>
              <a:fillRect/>
            </a:stretch>
          </p:blipFill>
          <p:spPr>
            <a:xfrm>
              <a:off x="0" y="32327"/>
              <a:ext cx="11607801" cy="7543800"/>
            </a:xfrm>
            <a:prstGeom prst="rect">
              <a:avLst/>
            </a:prstGeom>
          </p:spPr>
        </p:pic>
        <p:pic>
          <p:nvPicPr>
            <p:cNvPr id="4" name="Picture 4"/>
            <p:cNvPicPr>
              <a:picLocks noChangeAspect="1"/>
            </p:cNvPicPr>
            <p:nvPr/>
          </p:nvPicPr>
          <p:blipFill>
            <a:blip r:embed="rId3"/>
            <a:srcRect t="3019" b="3019"/>
            <a:stretch>
              <a:fillRect/>
            </a:stretch>
          </p:blipFill>
          <p:spPr>
            <a:xfrm>
              <a:off x="0" y="7543800"/>
              <a:ext cx="11607801" cy="7543800"/>
            </a:xfrm>
            <a:prstGeom prst="rect">
              <a:avLst/>
            </a:prstGeom>
          </p:spPr>
        </p:pic>
      </p:grpSp>
      <p:sp>
        <p:nvSpPr>
          <p:cNvPr id="5" name="AutoShape 5"/>
          <p:cNvSpPr/>
          <p:nvPr/>
        </p:nvSpPr>
        <p:spPr>
          <a:xfrm rot="610892">
            <a:off x="2794141" y="-3162715"/>
            <a:ext cx="16215697" cy="17554557"/>
          </a:xfrm>
          <a:prstGeom prst="rect">
            <a:avLst/>
          </a:prstGeom>
          <a:solidFill>
            <a:srgbClr val="EBEFFE"/>
          </a:solidFill>
        </p:spPr>
        <p:txBody>
          <a:bodyPr/>
          <a:lstStyle/>
          <a:p>
            <a:endParaRPr lang="en-US"/>
          </a:p>
        </p:txBody>
      </p:sp>
      <p:sp>
        <p:nvSpPr>
          <p:cNvPr id="6" name="TextBox 6"/>
          <p:cNvSpPr txBox="1"/>
          <p:nvPr/>
        </p:nvSpPr>
        <p:spPr>
          <a:xfrm>
            <a:off x="3962400" y="48732"/>
            <a:ext cx="10988643" cy="1974900"/>
          </a:xfrm>
          <a:prstGeom prst="rect">
            <a:avLst/>
          </a:prstGeom>
        </p:spPr>
        <p:txBody>
          <a:bodyPr lIns="0" tIns="0" rIns="0" bIns="0" rtlCol="0" anchor="t">
            <a:spAutoFit/>
          </a:bodyPr>
          <a:lstStyle/>
          <a:p>
            <a:pPr algn="ctr">
              <a:lnSpc>
                <a:spcPts val="7680"/>
              </a:lnSpc>
            </a:pPr>
            <a:r>
              <a:rPr lang="en-US" sz="6400" spc="128" dirty="0">
                <a:solidFill>
                  <a:srgbClr val="364182"/>
                </a:solidFill>
                <a:latin typeface="Roca One Bold"/>
              </a:rPr>
              <a:t>Decision Day Videos</a:t>
            </a:r>
          </a:p>
          <a:p>
            <a:pPr algn="ctr">
              <a:lnSpc>
                <a:spcPts val="7680"/>
              </a:lnSpc>
            </a:pPr>
            <a:r>
              <a:rPr lang="en-US" sz="6400" spc="128" dirty="0">
                <a:solidFill>
                  <a:srgbClr val="364182"/>
                </a:solidFill>
                <a:latin typeface="Roca One Bold"/>
              </a:rPr>
              <a:t>(Due 4/21) </a:t>
            </a:r>
          </a:p>
        </p:txBody>
      </p:sp>
      <p:sp>
        <p:nvSpPr>
          <p:cNvPr id="7" name="TextBox 7"/>
          <p:cNvSpPr txBox="1"/>
          <p:nvPr/>
        </p:nvSpPr>
        <p:spPr>
          <a:xfrm>
            <a:off x="2133600" y="2023632"/>
            <a:ext cx="14249400" cy="7395551"/>
          </a:xfrm>
          <a:prstGeom prst="rect">
            <a:avLst/>
          </a:prstGeom>
        </p:spPr>
        <p:txBody>
          <a:bodyPr wrap="square" lIns="0" tIns="0" rIns="0" bIns="0" rtlCol="0" anchor="t">
            <a:spAutoFit/>
          </a:bodyPr>
          <a:lstStyle/>
          <a:p>
            <a:pPr marL="790575" lvl="1" indent="-457200" algn="ctr">
              <a:lnSpc>
                <a:spcPts val="5252"/>
              </a:lnSpc>
              <a:buFont typeface="Wingdings" panose="05000000000000000000" pitchFamily="2" charset="2"/>
              <a:buChar char="q"/>
            </a:pPr>
            <a:r>
              <a:rPr lang="en-US" sz="3050" spc="185" dirty="0">
                <a:solidFill>
                  <a:srgbClr val="364182"/>
                </a:solidFill>
                <a:latin typeface="Arimo"/>
              </a:rPr>
              <a:t>Video yourself or have a friend video saying:</a:t>
            </a:r>
            <a:endParaRPr lang="en-US" sz="3050" dirty="0"/>
          </a:p>
          <a:p>
            <a:pPr marL="790575" lvl="1" indent="-457200" algn="ctr">
              <a:lnSpc>
                <a:spcPts val="5252"/>
              </a:lnSpc>
              <a:buFont typeface="Wingdings" panose="05000000000000000000" pitchFamily="2" charset="2"/>
              <a:buChar char="§"/>
            </a:pPr>
            <a:r>
              <a:rPr lang="en-US" sz="3050" spc="185" dirty="0">
                <a:solidFill>
                  <a:srgbClr val="364182"/>
                </a:solidFill>
                <a:latin typeface="Arimo"/>
              </a:rPr>
              <a:t>Your name</a:t>
            </a:r>
            <a:endParaRPr lang="en-US" sz="3050" spc="185" dirty="0">
              <a:solidFill>
                <a:srgbClr val="364182"/>
              </a:solidFill>
              <a:latin typeface="Arimo"/>
              <a:ea typeface="Arimo"/>
              <a:cs typeface="Arimo"/>
            </a:endParaRPr>
          </a:p>
          <a:p>
            <a:pPr marL="790575" lvl="1" indent="-457200" algn="ctr">
              <a:lnSpc>
                <a:spcPts val="5252"/>
              </a:lnSpc>
              <a:buFont typeface="Wingdings" panose="05000000000000000000" pitchFamily="2" charset="2"/>
              <a:buChar char="§"/>
            </a:pPr>
            <a:r>
              <a:rPr lang="en-US" sz="3050" spc="185" dirty="0">
                <a:solidFill>
                  <a:srgbClr val="364182"/>
                </a:solidFill>
                <a:latin typeface="Arimo"/>
              </a:rPr>
              <a:t>Where you attend high school, and </a:t>
            </a:r>
            <a:endParaRPr lang="en-US" sz="3050" spc="185" dirty="0">
              <a:solidFill>
                <a:srgbClr val="364182"/>
              </a:solidFill>
              <a:latin typeface="Arimo"/>
              <a:ea typeface="Arimo"/>
              <a:cs typeface="Arimo"/>
            </a:endParaRPr>
          </a:p>
          <a:p>
            <a:pPr marL="790575" lvl="1" indent="-457200" algn="ctr">
              <a:lnSpc>
                <a:spcPts val="5252"/>
              </a:lnSpc>
              <a:buFont typeface="Wingdings" panose="05000000000000000000" pitchFamily="2" charset="2"/>
              <a:buChar char="§"/>
            </a:pPr>
            <a:r>
              <a:rPr lang="en-US" sz="3050" spc="185" dirty="0">
                <a:solidFill>
                  <a:srgbClr val="364182"/>
                </a:solidFill>
                <a:latin typeface="Arimo"/>
              </a:rPr>
              <a:t>Where you have been accepted or plan to attend college this fall (Military, Service Academies, and jobs count too)</a:t>
            </a:r>
            <a:endParaRPr lang="en-US" sz="3050" spc="185" dirty="0">
              <a:solidFill>
                <a:srgbClr val="364182"/>
              </a:solidFill>
              <a:latin typeface="Arimo"/>
              <a:ea typeface="Arimo"/>
              <a:cs typeface="Arimo"/>
            </a:endParaRPr>
          </a:p>
          <a:p>
            <a:pPr marL="333375" lvl="1" algn="ctr">
              <a:lnSpc>
                <a:spcPts val="5252"/>
              </a:lnSpc>
            </a:pPr>
            <a:r>
              <a:rPr lang="en-US" sz="3050" spc="185" dirty="0">
                <a:solidFill>
                  <a:srgbClr val="364182"/>
                </a:solidFill>
                <a:latin typeface="Arimo"/>
              </a:rPr>
              <a:t>Example:</a:t>
            </a:r>
            <a:endParaRPr lang="en-US" sz="3050" spc="185" dirty="0">
              <a:solidFill>
                <a:srgbClr val="364182"/>
              </a:solidFill>
              <a:latin typeface="Arimo"/>
              <a:ea typeface="Arimo"/>
              <a:cs typeface="Arimo"/>
            </a:endParaRPr>
          </a:p>
          <a:p>
            <a:pPr marL="333375" lvl="1" algn="ctr">
              <a:lnSpc>
                <a:spcPts val="5252"/>
              </a:lnSpc>
            </a:pPr>
            <a:r>
              <a:rPr lang="en-US" sz="3050" i="1" u="sng" spc="185" dirty="0">
                <a:solidFill>
                  <a:srgbClr val="364182"/>
                </a:solidFill>
                <a:latin typeface="Arimo"/>
              </a:rPr>
              <a:t>“Hi, my name is ____________ from ______________ High School, and I’m proud to announce that I’ve been accepted to ___________ University (college, military, service academies, job) this fall.”</a:t>
            </a:r>
            <a:endParaRPr lang="en-US" sz="3089" spc="185" dirty="0">
              <a:solidFill>
                <a:srgbClr val="364182"/>
              </a:solidFill>
              <a:latin typeface="Arimo"/>
              <a:ea typeface="Arimo"/>
              <a:cs typeface="Arimo"/>
            </a:endParaRPr>
          </a:p>
          <a:p>
            <a:pPr marL="333375" lvl="1" algn="ctr">
              <a:lnSpc>
                <a:spcPts val="5252"/>
              </a:lnSpc>
            </a:pPr>
            <a:r>
              <a:rPr lang="en-US" sz="3050" spc="185" dirty="0">
                <a:solidFill>
                  <a:srgbClr val="364182"/>
                </a:solidFill>
                <a:latin typeface="Arimo"/>
              </a:rPr>
              <a:t>****Wear your college gear and hold up your acceptance letter.</a:t>
            </a:r>
            <a:endParaRPr lang="en-US" sz="3050" spc="185" dirty="0">
              <a:solidFill>
                <a:srgbClr val="364182"/>
              </a:solidFill>
              <a:latin typeface="Arimo"/>
              <a:ea typeface="Arimo"/>
              <a:cs typeface="Arimo"/>
            </a:endParaRPr>
          </a:p>
          <a:p>
            <a:pPr marL="333375" lvl="1" algn="ctr">
              <a:lnSpc>
                <a:spcPts val="5252"/>
              </a:lnSpc>
            </a:pPr>
            <a:r>
              <a:rPr lang="en-US" sz="3050" spc="185" dirty="0">
                <a:solidFill>
                  <a:srgbClr val="364182"/>
                </a:solidFill>
                <a:latin typeface="Arimo"/>
              </a:rPr>
              <a:t>****Email your video to: guthrik@gcsnc.com</a:t>
            </a:r>
            <a:endParaRPr lang="en-US" sz="3050" spc="185" dirty="0">
              <a:solidFill>
                <a:srgbClr val="364182"/>
              </a:solidFill>
              <a:latin typeface="Arimo"/>
              <a:ea typeface="Arimo"/>
              <a:cs typeface="Arim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a:extLst>
            <a:ext uri="{FF2B5EF4-FFF2-40B4-BE49-F238E27FC236}">
              <a16:creationId xmlns:a16="http://schemas.microsoft.com/office/drawing/2014/main" id="{BE5E596B-0E23-0D56-7CD2-B0BA7B8B8416}"/>
            </a:ext>
          </a:extLst>
        </p:cNvPr>
        <p:cNvGrpSpPr/>
        <p:nvPr/>
      </p:nvGrpSpPr>
      <p:grpSpPr>
        <a:xfrm>
          <a:off x="0" y="0"/>
          <a:ext cx="0" cy="0"/>
          <a:chOff x="0" y="0"/>
          <a:chExt cx="0" cy="0"/>
        </a:xfrm>
      </p:grpSpPr>
      <p:sp>
        <p:nvSpPr>
          <p:cNvPr id="5" name="AutoShape 5">
            <a:extLst>
              <a:ext uri="{FF2B5EF4-FFF2-40B4-BE49-F238E27FC236}">
                <a16:creationId xmlns:a16="http://schemas.microsoft.com/office/drawing/2014/main" id="{B23A4C06-7758-64E1-7DF7-1A54DBDCB77C}"/>
              </a:ext>
            </a:extLst>
          </p:cNvPr>
          <p:cNvSpPr/>
          <p:nvPr/>
        </p:nvSpPr>
        <p:spPr>
          <a:xfrm rot="610892">
            <a:off x="4801898" y="-2705515"/>
            <a:ext cx="16215697" cy="17554557"/>
          </a:xfrm>
          <a:prstGeom prst="rect">
            <a:avLst/>
          </a:prstGeom>
          <a:solidFill>
            <a:srgbClr val="EBEFFE"/>
          </a:solidFill>
        </p:spPr>
        <p:txBody>
          <a:bodyPr/>
          <a:lstStyle/>
          <a:p>
            <a:endParaRPr lang="en-US"/>
          </a:p>
        </p:txBody>
      </p:sp>
      <p:pic>
        <p:nvPicPr>
          <p:cNvPr id="1026" name="Picture 2">
            <a:extLst>
              <a:ext uri="{FF2B5EF4-FFF2-40B4-BE49-F238E27FC236}">
                <a16:creationId xmlns:a16="http://schemas.microsoft.com/office/drawing/2014/main" id="{6905ED64-0DDB-FB0A-06C4-E5B52E1B33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31275"/>
            <a:ext cx="14020801" cy="10635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652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64182"/>
        </a:solidFill>
        <a:effectLst/>
      </p:bgPr>
    </p:bg>
    <p:spTree>
      <p:nvGrpSpPr>
        <p:cNvPr id="1" name="">
          <a:extLst>
            <a:ext uri="{FF2B5EF4-FFF2-40B4-BE49-F238E27FC236}">
              <a16:creationId xmlns:a16="http://schemas.microsoft.com/office/drawing/2014/main" id="{7C39833D-0172-B46C-0535-E7B4C960253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685AE42-CC0B-A2B2-31A4-688F827F4311}"/>
              </a:ext>
            </a:extLst>
          </p:cNvPr>
          <p:cNvSpPr/>
          <p:nvPr/>
        </p:nvSpPr>
        <p:spPr>
          <a:xfrm>
            <a:off x="5356539" y="-933450"/>
            <a:ext cx="13747122" cy="12115800"/>
          </a:xfrm>
          <a:custGeom>
            <a:avLst/>
            <a:gdLst/>
            <a:ahLst/>
            <a:cxnLst/>
            <a:rect l="l" t="t" r="r" b="b"/>
            <a:pathLst>
              <a:path w="13747122" h="12115800">
                <a:moveTo>
                  <a:pt x="0" y="0"/>
                </a:moveTo>
                <a:lnTo>
                  <a:pt x="13747122" y="0"/>
                </a:lnTo>
                <a:lnTo>
                  <a:pt x="13747122" y="12115800"/>
                </a:lnTo>
                <a:lnTo>
                  <a:pt x="0" y="12115800"/>
                </a:lnTo>
                <a:lnTo>
                  <a:pt x="0" y="0"/>
                </a:lnTo>
                <a:close/>
              </a:path>
            </a:pathLst>
          </a:custGeom>
          <a:blipFill>
            <a:blip r:embed="rId2">
              <a:alphaModFix amt="99000"/>
            </a:blip>
            <a:stretch>
              <a:fillRect l="-29220" r="-29220"/>
            </a:stretch>
          </a:blipFill>
        </p:spPr>
        <p:txBody>
          <a:bodyPr/>
          <a:lstStyle/>
          <a:p>
            <a:endParaRPr lang="en-US"/>
          </a:p>
        </p:txBody>
      </p:sp>
      <p:sp>
        <p:nvSpPr>
          <p:cNvPr id="3" name="AutoShape 3">
            <a:extLst>
              <a:ext uri="{FF2B5EF4-FFF2-40B4-BE49-F238E27FC236}">
                <a16:creationId xmlns:a16="http://schemas.microsoft.com/office/drawing/2014/main" id="{D4476B1C-F0EE-E564-AECE-58ED6097F6AA}"/>
              </a:ext>
            </a:extLst>
          </p:cNvPr>
          <p:cNvSpPr/>
          <p:nvPr/>
        </p:nvSpPr>
        <p:spPr>
          <a:xfrm rot="-654212">
            <a:off x="-2300379" y="-2366663"/>
            <a:ext cx="14458908" cy="17089281"/>
          </a:xfrm>
          <a:prstGeom prst="rect">
            <a:avLst/>
          </a:prstGeom>
          <a:solidFill>
            <a:srgbClr val="EBEFFE"/>
          </a:solidFill>
        </p:spPr>
        <p:txBody>
          <a:bodyPr/>
          <a:lstStyle/>
          <a:p>
            <a:endParaRPr lang="en-US" dirty="0"/>
          </a:p>
        </p:txBody>
      </p:sp>
      <p:sp>
        <p:nvSpPr>
          <p:cNvPr id="4" name="TextBox 4">
            <a:extLst>
              <a:ext uri="{FF2B5EF4-FFF2-40B4-BE49-F238E27FC236}">
                <a16:creationId xmlns:a16="http://schemas.microsoft.com/office/drawing/2014/main" id="{AE3BFFFE-FAF4-0A20-E21B-9775EA6462EC}"/>
              </a:ext>
            </a:extLst>
          </p:cNvPr>
          <p:cNvSpPr txBox="1"/>
          <p:nvPr/>
        </p:nvSpPr>
        <p:spPr>
          <a:xfrm>
            <a:off x="152400" y="495300"/>
            <a:ext cx="9741504" cy="10228441"/>
          </a:xfrm>
          <a:prstGeom prst="rect">
            <a:avLst/>
          </a:prstGeom>
        </p:spPr>
        <p:txBody>
          <a:bodyPr wrap="square" lIns="0" tIns="0" rIns="0" bIns="0" rtlCol="0" anchor="t">
            <a:spAutoFit/>
          </a:bodyPr>
          <a:lstStyle/>
          <a:p>
            <a:pPr algn="ctr">
              <a:lnSpc>
                <a:spcPts val="7680"/>
              </a:lnSpc>
            </a:pPr>
            <a:r>
              <a:rPr lang="en-US" sz="5400" spc="128" dirty="0">
                <a:solidFill>
                  <a:srgbClr val="364182"/>
                </a:solidFill>
                <a:latin typeface="Roca One Bold"/>
              </a:rPr>
              <a:t>Graduation Walks !</a:t>
            </a:r>
          </a:p>
          <a:p>
            <a:pPr algn="ctr">
              <a:lnSpc>
                <a:spcPts val="7680"/>
              </a:lnSpc>
            </a:pPr>
            <a:r>
              <a:rPr lang="en-US" sz="5400" spc="128" dirty="0">
                <a:solidFill>
                  <a:srgbClr val="364182"/>
                </a:solidFill>
                <a:latin typeface="Roca One Bold"/>
              </a:rPr>
              <a:t>(May 2)</a:t>
            </a:r>
          </a:p>
          <a:p>
            <a:pPr algn="l">
              <a:lnSpc>
                <a:spcPts val="7680"/>
              </a:lnSpc>
            </a:pPr>
            <a:r>
              <a:rPr lang="en-US" sz="4400" b="1" spc="128" dirty="0">
                <a:latin typeface="Calibri" panose="020F0502020204030204" pitchFamily="34" charset="0"/>
                <a:cs typeface="Calibri" panose="020F0502020204030204" pitchFamily="34" charset="0"/>
              </a:rPr>
              <a:t>    Schedule:</a:t>
            </a:r>
            <a:r>
              <a:rPr lang="en-US" sz="4400" b="1" spc="128" dirty="0">
                <a:solidFill>
                  <a:srgbClr val="364182"/>
                </a:solidFill>
                <a:latin typeface="+mj-lt"/>
              </a:rPr>
              <a:t> </a:t>
            </a: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8am Departure from NGHS</a:t>
            </a: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815am Arrival (Summerfield Elementary)</a:t>
            </a: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845am Departure</a:t>
            </a: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9am Arrival (Northern Elementary)</a:t>
            </a: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930am Departure</a:t>
            </a: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945am Arrival (McNair Elementary)</a:t>
            </a: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1030am (Departure – Lunches starting)</a:t>
            </a:r>
            <a:endParaRPr lang="en-US" sz="4000" dirty="0">
              <a:effectLst/>
              <a:latin typeface="Aptos" panose="020B0004020202020204" pitchFamily="34" charset="0"/>
              <a:ea typeface="Aptos" panose="020B0004020202020204" pitchFamily="34" charset="0"/>
              <a:cs typeface="Aptos" panose="020B0004020202020204" pitchFamily="34" charset="0"/>
            </a:endParaRPr>
          </a:p>
          <a:p>
            <a:pPr marL="571500" marR="0" indent="-571500">
              <a:buFont typeface="Arial" panose="020B0604020202020204" pitchFamily="34" charset="0"/>
              <a:buChar char="•"/>
            </a:pPr>
            <a:r>
              <a:rPr lang="en-US" sz="4000" b="1" dirty="0">
                <a:solidFill>
                  <a:srgbClr val="424242"/>
                </a:solidFill>
                <a:effectLst/>
                <a:latin typeface="Calibri" panose="020F0502020204030204" pitchFamily="34" charset="0"/>
                <a:ea typeface="Aptos" panose="020B0004020202020204" pitchFamily="34" charset="0"/>
                <a:cs typeface="Aptos" panose="020B0004020202020204" pitchFamily="34" charset="0"/>
              </a:rPr>
              <a:t>1045/11am Arrival at NGHS</a:t>
            </a:r>
          </a:p>
          <a:p>
            <a:pPr marR="0"/>
            <a:endParaRPr lang="en-US" sz="4000" b="1" dirty="0">
              <a:solidFill>
                <a:srgbClr val="424242"/>
              </a:solidFill>
              <a:latin typeface="Calibri" panose="020F0502020204030204" pitchFamily="34" charset="0"/>
              <a:ea typeface="Aptos" panose="020B0004020202020204" pitchFamily="34" charset="0"/>
              <a:cs typeface="Aptos" panose="020B0004020202020204" pitchFamily="34" charset="0"/>
            </a:endParaRPr>
          </a:p>
          <a:p>
            <a:pPr marR="0"/>
            <a:r>
              <a:rPr lang="en-US" sz="4800" b="1" u="sng" dirty="0">
                <a:solidFill>
                  <a:srgbClr val="424242"/>
                </a:solidFill>
                <a:effectLst/>
                <a:latin typeface="Calibri" panose="020F0502020204030204" pitchFamily="34" charset="0"/>
                <a:ea typeface="Aptos" panose="020B0004020202020204" pitchFamily="34" charset="0"/>
                <a:cs typeface="Aptos" panose="020B0004020202020204" pitchFamily="34" charset="0"/>
              </a:rPr>
              <a:t>**** Permission slips due by April 11.</a:t>
            </a:r>
            <a:endParaRPr lang="en-US" sz="4800" b="1" u="sng" dirty="0">
              <a:effectLst/>
              <a:latin typeface="Aptos" panose="020B0004020202020204" pitchFamily="34" charset="0"/>
              <a:ea typeface="Aptos" panose="020B0004020202020204" pitchFamily="34" charset="0"/>
              <a:cs typeface="Aptos" panose="020B0004020202020204" pitchFamily="34" charset="0"/>
            </a:endParaRPr>
          </a:p>
          <a:p>
            <a:pPr algn="l">
              <a:lnSpc>
                <a:spcPts val="7680"/>
              </a:lnSpc>
            </a:pPr>
            <a:endParaRPr lang="en-US" sz="5400" spc="128" dirty="0">
              <a:solidFill>
                <a:srgbClr val="364182"/>
              </a:solidFill>
              <a:latin typeface="Roca One Bold"/>
            </a:endParaRPr>
          </a:p>
        </p:txBody>
      </p:sp>
    </p:spTree>
    <p:extLst>
      <p:ext uri="{BB962C8B-B14F-4D97-AF65-F5344CB8AC3E}">
        <p14:creationId xmlns:p14="http://schemas.microsoft.com/office/powerpoint/2010/main" val="1206646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FACE0F7FEAD54FAD6203BFABC29E0A" ma:contentTypeVersion="4" ma:contentTypeDescription="Create a new document." ma:contentTypeScope="" ma:versionID="6199ef7e7a8c3bd53de3db71f5900308">
  <xsd:schema xmlns:xsd="http://www.w3.org/2001/XMLSchema" xmlns:xs="http://www.w3.org/2001/XMLSchema" xmlns:p="http://schemas.microsoft.com/office/2006/metadata/properties" xmlns:ns2="2d26d6a1-e1ff-4dac-9467-4fc3724af2c5" targetNamespace="http://schemas.microsoft.com/office/2006/metadata/properties" ma:root="true" ma:fieldsID="e35399829a9db074ac557064a5183070" ns2:_="">
    <xsd:import namespace="2d26d6a1-e1ff-4dac-9467-4fc3724af2c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26d6a1-e1ff-4dac-9467-4fc3724af2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733E29-7603-437F-AB6D-6E478D3E2F5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2d26d6a1-e1ff-4dac-9467-4fc3724af2c5"/>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E5B96D54-5A7A-47EE-8FB9-11F04DA8D3F8}">
  <ds:schemaRefs>
    <ds:schemaRef ds:uri="http://schemas.microsoft.com/sharepoint/v3/contenttype/forms"/>
  </ds:schemaRefs>
</ds:datastoreItem>
</file>

<file path=customXml/itemProps3.xml><?xml version="1.0" encoding="utf-8"?>
<ds:datastoreItem xmlns:ds="http://schemas.openxmlformats.org/officeDocument/2006/customXml" ds:itemID="{DE96F9F9-3CE1-4FD5-9665-0E81A421C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26d6a1-e1ff-4dac-9467-4fc3724af2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9938</TotalTime>
  <Words>970</Words>
  <Application>Microsoft Office PowerPoint</Application>
  <PresentationFormat>Custom</PresentationFormat>
  <Paragraphs>125</Paragraphs>
  <Slides>18</Slides>
  <Notes>0</Notes>
  <HiddenSlides>0</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31" baseType="lpstr">
      <vt:lpstr>Arial</vt:lpstr>
      <vt:lpstr>Georgia</vt:lpstr>
      <vt:lpstr>Arimo</vt:lpstr>
      <vt:lpstr>Tahoma</vt:lpstr>
      <vt:lpstr>Calibri</vt:lpstr>
      <vt:lpstr>Aptos</vt:lpstr>
      <vt:lpstr>Symbol</vt:lpstr>
      <vt:lpstr>Arimo Bold</vt:lpstr>
      <vt:lpstr>Roca One Bold</vt:lpstr>
      <vt:lpstr>Roca One</vt:lpstr>
      <vt:lpstr>Wingdings</vt:lpstr>
      <vt:lpstr>Office Theme</vt:lpstr>
      <vt:lpstr>Adobe 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Lights</dc:title>
  <dc:creator>Guthrie Stuart, Kristin</dc:creator>
  <cp:lastModifiedBy>Guthrie Stuart, Kristin</cp:lastModifiedBy>
  <cp:revision>4</cp:revision>
  <dcterms:created xsi:type="dcterms:W3CDTF">2006-08-16T00:00:00Z</dcterms:created>
  <dcterms:modified xsi:type="dcterms:W3CDTF">2025-03-18T13:25:21Z</dcterms:modified>
  <dc:identifier>DAFwQTJFRq0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0x0101000AFACE0F7FEAD54FAD6203BFABC29E0A</vt:lpwstr>
  </property>
</Properties>
</file>